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669" r:id="rId3"/>
    <p:sldId id="671" r:id="rId4"/>
    <p:sldId id="263" r:id="rId5"/>
    <p:sldId id="675" r:id="rId6"/>
    <p:sldId id="672" r:id="rId7"/>
    <p:sldId id="673" r:id="rId8"/>
    <p:sldId id="674" r:id="rId9"/>
    <p:sldId id="679" r:id="rId10"/>
    <p:sldId id="680" r:id="rId11"/>
    <p:sldId id="676" r:id="rId12"/>
    <p:sldId id="677" r:id="rId13"/>
    <p:sldId id="678" r:id="rId14"/>
    <p:sldId id="686" r:id="rId15"/>
    <p:sldId id="264" r:id="rId16"/>
    <p:sldId id="265" r:id="rId17"/>
    <p:sldId id="266" r:id="rId18"/>
    <p:sldId id="267" r:id="rId19"/>
    <p:sldId id="682" r:id="rId20"/>
    <p:sldId id="683" r:id="rId21"/>
    <p:sldId id="681" r:id="rId22"/>
    <p:sldId id="685" r:id="rId23"/>
    <p:sldId id="6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00" autoAdjust="0"/>
    <p:restoredTop sz="94660"/>
  </p:normalViewPr>
  <p:slideViewPr>
    <p:cSldViewPr snapToGrid="0">
      <p:cViewPr>
        <p:scale>
          <a:sx n="97" d="100"/>
          <a:sy n="97" d="100"/>
        </p:scale>
        <p:origin x="24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B204-8413-4D17-BBC6-FB3EDE6C6F06}"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3ED1C-1015-4DD4-AB09-C1EC73E096E6}" type="slidenum">
              <a:rPr lang="en-US" smtClean="0"/>
              <a:t>‹#›</a:t>
            </a:fld>
            <a:endParaRPr lang="en-US"/>
          </a:p>
        </p:txBody>
      </p:sp>
    </p:spTree>
    <p:extLst>
      <p:ext uri="{BB962C8B-B14F-4D97-AF65-F5344CB8AC3E}">
        <p14:creationId xmlns:p14="http://schemas.microsoft.com/office/powerpoint/2010/main" val="860729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3ED1C-1015-4DD4-AB09-C1EC73E096E6}" type="slidenum">
              <a:rPr lang="en-US" smtClean="0"/>
              <a:t>1</a:t>
            </a:fld>
            <a:endParaRPr lang="en-US"/>
          </a:p>
        </p:txBody>
      </p:sp>
    </p:spTree>
    <p:extLst>
      <p:ext uri="{BB962C8B-B14F-4D97-AF65-F5344CB8AC3E}">
        <p14:creationId xmlns:p14="http://schemas.microsoft.com/office/powerpoint/2010/main" val="1660541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https://rstudio-education.github.io/hopr/starting.html</a:t>
            </a:r>
          </a:p>
        </p:txBody>
      </p:sp>
      <p:sp>
        <p:nvSpPr>
          <p:cNvPr id="4" name="Slide Number Placeholder 3"/>
          <p:cNvSpPr>
            <a:spLocks noGrp="1"/>
          </p:cNvSpPr>
          <p:nvPr>
            <p:ph type="sldNum" sz="quarter" idx="5"/>
          </p:nvPr>
        </p:nvSpPr>
        <p:spPr/>
        <p:txBody>
          <a:bodyPr/>
          <a:lstStyle/>
          <a:p>
            <a:fld id="{0FA3ED1C-1015-4DD4-AB09-C1EC73E096E6}" type="slidenum">
              <a:rPr lang="en-US" smtClean="0"/>
              <a:t>2</a:t>
            </a:fld>
            <a:endParaRPr lang="en-US"/>
          </a:p>
        </p:txBody>
      </p:sp>
    </p:spTree>
    <p:extLst>
      <p:ext uri="{BB962C8B-B14F-4D97-AF65-F5344CB8AC3E}">
        <p14:creationId xmlns:p14="http://schemas.microsoft.com/office/powerpoint/2010/main" val="130746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a6fb40c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a6fb40c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a721311b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a721311b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a721311b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a721311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https://jrosen48.github.io/MSU-workshop-2019/#10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a721311b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a721311b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https://jrosen48.github.io/MSU-workshop-2019/#11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a721311b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a721311b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A5E49D0-7892-4E48-9161-4AEF599AE85A}" type="datetimeFigureOut">
              <a:rPr lang="en-US" smtClean="0"/>
              <a:t>8/30/2023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5D19907-7A25-40FE-A19D-8F4F2EA81862}" type="slidenum">
              <a:rPr lang="en-US" smtClean="0"/>
              <a:t>‹#›</a:t>
            </a:fld>
            <a:endParaRPr lang="en-US"/>
          </a:p>
        </p:txBody>
      </p:sp>
    </p:spTree>
    <p:extLst>
      <p:ext uri="{BB962C8B-B14F-4D97-AF65-F5344CB8AC3E}">
        <p14:creationId xmlns:p14="http://schemas.microsoft.com/office/powerpoint/2010/main" val="3137429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E49D0-7892-4E48-9161-4AEF599AE85A}"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19907-7A25-40FE-A19D-8F4F2EA81862}" type="slidenum">
              <a:rPr lang="en-US" smtClean="0"/>
              <a:t>‹#›</a:t>
            </a:fld>
            <a:endParaRPr lang="en-US"/>
          </a:p>
        </p:txBody>
      </p:sp>
    </p:spTree>
    <p:extLst>
      <p:ext uri="{BB962C8B-B14F-4D97-AF65-F5344CB8AC3E}">
        <p14:creationId xmlns:p14="http://schemas.microsoft.com/office/powerpoint/2010/main" val="2915715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A5E49D0-7892-4E48-9161-4AEF599AE85A}" type="datetimeFigureOut">
              <a:rPr lang="en-US" smtClean="0"/>
              <a:t>8/30/2023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5D19907-7A25-40FE-A19D-8F4F2EA81862}" type="slidenum">
              <a:rPr lang="en-US" smtClean="0"/>
              <a:t>‹#›</a:t>
            </a:fld>
            <a:endParaRPr lang="en-US"/>
          </a:p>
        </p:txBody>
      </p:sp>
    </p:spTree>
    <p:extLst>
      <p:ext uri="{BB962C8B-B14F-4D97-AF65-F5344CB8AC3E}">
        <p14:creationId xmlns:p14="http://schemas.microsoft.com/office/powerpoint/2010/main" val="1381163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1905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E49D0-7892-4E48-9161-4AEF599AE85A}"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45D19907-7A25-40FE-A19D-8F4F2EA81862}" type="slidenum">
              <a:rPr lang="en-US" smtClean="0"/>
              <a:t>‹#›</a:t>
            </a:fld>
            <a:endParaRPr lang="en-US"/>
          </a:p>
        </p:txBody>
      </p:sp>
    </p:spTree>
    <p:extLst>
      <p:ext uri="{BB962C8B-B14F-4D97-AF65-F5344CB8AC3E}">
        <p14:creationId xmlns:p14="http://schemas.microsoft.com/office/powerpoint/2010/main" val="372857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A5E49D0-7892-4E48-9161-4AEF599AE85A}" type="datetimeFigureOut">
              <a:rPr lang="en-US" smtClean="0"/>
              <a:t>8/30/2023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5D19907-7A25-40FE-A19D-8F4F2EA81862}" type="slidenum">
              <a:rPr lang="en-US" smtClean="0"/>
              <a:t>‹#›</a:t>
            </a:fld>
            <a:endParaRPr lang="en-US"/>
          </a:p>
        </p:txBody>
      </p:sp>
    </p:spTree>
    <p:extLst>
      <p:ext uri="{BB962C8B-B14F-4D97-AF65-F5344CB8AC3E}">
        <p14:creationId xmlns:p14="http://schemas.microsoft.com/office/powerpoint/2010/main" val="1409828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5E49D0-7892-4E48-9161-4AEF599AE85A}"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19907-7A25-40FE-A19D-8F4F2EA81862}" type="slidenum">
              <a:rPr lang="en-US" smtClean="0"/>
              <a:t>‹#›</a:t>
            </a:fld>
            <a:endParaRPr lang="en-US"/>
          </a:p>
        </p:txBody>
      </p:sp>
    </p:spTree>
    <p:extLst>
      <p:ext uri="{BB962C8B-B14F-4D97-AF65-F5344CB8AC3E}">
        <p14:creationId xmlns:p14="http://schemas.microsoft.com/office/powerpoint/2010/main" val="232997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5E49D0-7892-4E48-9161-4AEF599AE85A}" type="datetimeFigureOut">
              <a:rPr lang="en-US" smtClean="0"/>
              <a:t>8/30/2023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D19907-7A25-40FE-A19D-8F4F2EA81862}" type="slidenum">
              <a:rPr lang="en-US" smtClean="0"/>
              <a:t>‹#›</a:t>
            </a:fld>
            <a:endParaRPr lang="en-US"/>
          </a:p>
        </p:txBody>
      </p:sp>
    </p:spTree>
    <p:extLst>
      <p:ext uri="{BB962C8B-B14F-4D97-AF65-F5344CB8AC3E}">
        <p14:creationId xmlns:p14="http://schemas.microsoft.com/office/powerpoint/2010/main" val="2029324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E49D0-7892-4E48-9161-4AEF599AE85A}" type="datetimeFigureOut">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D19907-7A25-40FE-A19D-8F4F2EA81862}" type="slidenum">
              <a:rPr lang="en-US" smtClean="0"/>
              <a:t>‹#›</a:t>
            </a:fld>
            <a:endParaRPr lang="en-US"/>
          </a:p>
        </p:txBody>
      </p:sp>
    </p:spTree>
    <p:extLst>
      <p:ext uri="{BB962C8B-B14F-4D97-AF65-F5344CB8AC3E}">
        <p14:creationId xmlns:p14="http://schemas.microsoft.com/office/powerpoint/2010/main" val="2368915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5E49D0-7892-4E48-9161-4AEF599AE85A}" type="datetimeFigureOut">
              <a:rPr lang="en-US" smtClean="0"/>
              <a:t>8/30/2023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D19907-7A25-40FE-A19D-8F4F2EA81862}" type="slidenum">
              <a:rPr lang="en-US" smtClean="0"/>
              <a:t>‹#›</a:t>
            </a:fld>
            <a:endParaRPr lang="en-US"/>
          </a:p>
        </p:txBody>
      </p:sp>
    </p:spTree>
    <p:extLst>
      <p:ext uri="{BB962C8B-B14F-4D97-AF65-F5344CB8AC3E}">
        <p14:creationId xmlns:p14="http://schemas.microsoft.com/office/powerpoint/2010/main" val="36104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A5E49D0-7892-4E48-9161-4AEF599AE85A}" type="datetimeFigureOut">
              <a:rPr lang="en-US" smtClean="0"/>
              <a:t>8/30/2023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5D19907-7A25-40FE-A19D-8F4F2EA81862}" type="slidenum">
              <a:rPr lang="en-US" smtClean="0"/>
              <a:t>‹#›</a:t>
            </a:fld>
            <a:endParaRPr lang="en-US"/>
          </a:p>
        </p:txBody>
      </p:sp>
    </p:spTree>
    <p:extLst>
      <p:ext uri="{BB962C8B-B14F-4D97-AF65-F5344CB8AC3E}">
        <p14:creationId xmlns:p14="http://schemas.microsoft.com/office/powerpoint/2010/main" val="395935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5E49D0-7892-4E48-9161-4AEF599AE85A}"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19907-7A25-40FE-A19D-8F4F2EA81862}" type="slidenum">
              <a:rPr lang="en-US" smtClean="0"/>
              <a:t>‹#›</a:t>
            </a:fld>
            <a:endParaRPr lang="en-US"/>
          </a:p>
        </p:txBody>
      </p:sp>
    </p:spTree>
    <p:extLst>
      <p:ext uri="{BB962C8B-B14F-4D97-AF65-F5344CB8AC3E}">
        <p14:creationId xmlns:p14="http://schemas.microsoft.com/office/powerpoint/2010/main" val="2509133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A5E49D0-7892-4E48-9161-4AEF599AE85A}" type="datetimeFigureOut">
              <a:rPr lang="en-US" smtClean="0"/>
              <a:t>8/30/2023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5D19907-7A25-40FE-A19D-8F4F2EA81862}"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82796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ocs.google.com/document/d/19I1Z7SJMyUOYzns_2ESdxkl-2tf8iH7eZ-y6q8pQU3E/edit?usp=sharin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haven.tidyverse.org/" TargetMode="External"/><Relationship Id="rId2" Type="http://schemas.openxmlformats.org/officeDocument/2006/relationships/hyperlink" Target="https://bookdown.org/yihui/rmarkdown/notebook.html#using-notebook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posit.cloud/plans/fre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4ds.hadley.nz/workflow-basics" TargetMode="External"/><Relationship Id="rId2" Type="http://schemas.openxmlformats.org/officeDocument/2006/relationships/hyperlink" Target="https://learningstatisticswithr.com/book/introR.html#firstcommand"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A57674C-BD5D-D5A6-087E-2E5A65B00C74}"/>
              </a:ext>
            </a:extLst>
          </p:cNvPr>
          <p:cNvSpPr>
            <a:spLocks noGrp="1"/>
          </p:cNvSpPr>
          <p:nvPr>
            <p:ph type="ctrTitle"/>
          </p:nvPr>
        </p:nvSpPr>
        <p:spPr>
          <a:xfrm>
            <a:off x="2156346" y="849745"/>
            <a:ext cx="5526993" cy="4745836"/>
          </a:xfrm>
        </p:spPr>
        <p:txBody>
          <a:bodyPr anchor="ctr">
            <a:normAutofit/>
          </a:bodyPr>
          <a:lstStyle/>
          <a:p>
            <a:r>
              <a:rPr lang="en-US" sz="6000" dirty="0">
                <a:solidFill>
                  <a:srgbClr val="FFFFFF"/>
                </a:solidFill>
              </a:rPr>
              <a:t>Graduate Statistics</a:t>
            </a:r>
            <a:br>
              <a:rPr lang="en-US" sz="6000" dirty="0">
                <a:solidFill>
                  <a:srgbClr val="FFFFFF"/>
                </a:solidFill>
              </a:rPr>
            </a:br>
            <a:r>
              <a:rPr lang="en-US" sz="6000" dirty="0">
                <a:solidFill>
                  <a:srgbClr val="FFFFFF"/>
                </a:solidFill>
              </a:rPr>
              <a:t>PSYC 640</a:t>
            </a:r>
          </a:p>
        </p:txBody>
      </p:sp>
      <p:sp>
        <p:nvSpPr>
          <p:cNvPr id="12" name="Rectangle 11">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2F1B645D-B5CE-0D09-E1A8-D5F4F61791F5}"/>
              </a:ext>
            </a:extLst>
          </p:cNvPr>
          <p:cNvSpPr>
            <a:spLocks noGrp="1"/>
          </p:cNvSpPr>
          <p:nvPr>
            <p:ph type="subTitle" idx="1"/>
          </p:nvPr>
        </p:nvSpPr>
        <p:spPr>
          <a:xfrm>
            <a:off x="8317076" y="668740"/>
            <a:ext cx="3147043" cy="4926841"/>
          </a:xfrm>
        </p:spPr>
        <p:txBody>
          <a:bodyPr anchor="ctr">
            <a:normAutofit/>
          </a:bodyPr>
          <a:lstStyle/>
          <a:p>
            <a:r>
              <a:rPr lang="en-US" sz="4400">
                <a:solidFill>
                  <a:srgbClr val="FFFFFF"/>
                </a:solidFill>
              </a:rPr>
              <a:t>Fall 2023</a:t>
            </a:r>
          </a:p>
        </p:txBody>
      </p:sp>
      <p:sp>
        <p:nvSpPr>
          <p:cNvPr id="14" name="Rectangle 13">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87485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FB3E-4A4B-4C61-390C-ED770781CC83}"/>
              </a:ext>
            </a:extLst>
          </p:cNvPr>
          <p:cNvSpPr>
            <a:spLocks noGrp="1"/>
          </p:cNvSpPr>
          <p:nvPr>
            <p:ph type="title"/>
          </p:nvPr>
        </p:nvSpPr>
        <p:spPr/>
        <p:txBody>
          <a:bodyPr/>
          <a:lstStyle/>
          <a:p>
            <a:r>
              <a:rPr lang="en-US" dirty="0"/>
              <a:t>RSTUDIO – Console &amp; Environment</a:t>
            </a:r>
          </a:p>
        </p:txBody>
      </p:sp>
      <p:sp>
        <p:nvSpPr>
          <p:cNvPr id="3" name="Content Placeholder 2">
            <a:extLst>
              <a:ext uri="{FF2B5EF4-FFF2-40B4-BE49-F238E27FC236}">
                <a16:creationId xmlns:a16="http://schemas.microsoft.com/office/drawing/2014/main" id="{0F7CE574-9079-B0FA-53E5-B6656E785176}"/>
              </a:ext>
            </a:extLst>
          </p:cNvPr>
          <p:cNvSpPr>
            <a:spLocks noGrp="1"/>
          </p:cNvSpPr>
          <p:nvPr>
            <p:ph idx="1"/>
          </p:nvPr>
        </p:nvSpPr>
        <p:spPr>
          <a:xfrm>
            <a:off x="6095999" y="2180496"/>
            <a:ext cx="5514807" cy="4503176"/>
          </a:xfrm>
        </p:spPr>
        <p:txBody>
          <a:bodyPr>
            <a:normAutofit/>
          </a:bodyPr>
          <a:lstStyle/>
          <a:p>
            <a:r>
              <a:rPr lang="en-US" sz="2800" dirty="0"/>
              <a:t>Using Functions</a:t>
            </a:r>
          </a:p>
          <a:p>
            <a:pPr lvl="1"/>
            <a:r>
              <a:rPr lang="en-US" sz="2600" dirty="0"/>
              <a:t>The </a:t>
            </a:r>
            <a:r>
              <a:rPr lang="en-US" sz="2600" dirty="0">
                <a:latin typeface="Cascadia Code SemiBold" panose="020B0609020000020004" pitchFamily="49" charset="0"/>
                <a:ea typeface="Cascadia Code SemiBold" panose="020B0609020000020004" pitchFamily="49" charset="0"/>
                <a:cs typeface="Cascadia Code SemiBold" panose="020B0609020000020004" pitchFamily="49" charset="0"/>
              </a:rPr>
              <a:t>round()</a:t>
            </a:r>
            <a:r>
              <a:rPr lang="en-US" sz="2600" dirty="0"/>
              <a:t> function (</a:t>
            </a:r>
            <a:r>
              <a:rPr lang="en-US" sz="2600" dirty="0">
                <a:latin typeface="Cascadia Code SemiBold" panose="020B0609020000020004" pitchFamily="49" charset="0"/>
                <a:ea typeface="Cascadia Code SemiBold" panose="020B0609020000020004" pitchFamily="49" charset="0"/>
                <a:cs typeface="Cascadia Code SemiBold" panose="020B0609020000020004" pitchFamily="49" charset="0"/>
              </a:rPr>
              <a:t>?round</a:t>
            </a:r>
            <a:r>
              <a:rPr lang="en-US" sz="2600" dirty="0"/>
              <a:t>)</a:t>
            </a:r>
          </a:p>
          <a:p>
            <a:pPr lvl="1"/>
            <a:r>
              <a:rPr lang="en-US" sz="2600" dirty="0"/>
              <a:t>Function name &amp; corresponding arguments</a:t>
            </a:r>
          </a:p>
        </p:txBody>
      </p:sp>
      <p:pic>
        <p:nvPicPr>
          <p:cNvPr id="4" name="Content Placeholder 8" descr="A screenshot of a computer&#10;&#10;Description automatically generated">
            <a:extLst>
              <a:ext uri="{FF2B5EF4-FFF2-40B4-BE49-F238E27FC236}">
                <a16:creationId xmlns:a16="http://schemas.microsoft.com/office/drawing/2014/main" id="{D9E59717-1E87-6542-32EB-80901523A2EF}"/>
              </a:ext>
            </a:extLst>
          </p:cNvPr>
          <p:cNvPicPr>
            <a:picLocks noChangeAspect="1"/>
          </p:cNvPicPr>
          <p:nvPr/>
        </p:nvPicPr>
        <p:blipFill rotWithShape="1">
          <a:blip r:embed="rId2">
            <a:extLst>
              <a:ext uri="{28A0092B-C50C-407E-A947-70E740481C1C}">
                <a14:useLocalDpi xmlns:a14="http://schemas.microsoft.com/office/drawing/2010/main" val="0"/>
              </a:ext>
            </a:extLst>
          </a:blip>
          <a:srcRect t="554"/>
          <a:stretch/>
        </p:blipFill>
        <p:spPr>
          <a:xfrm>
            <a:off x="7077969" y="125931"/>
            <a:ext cx="4975297" cy="3180049"/>
          </a:xfrm>
          <a:prstGeom prst="rect">
            <a:avLst/>
          </a:prstGeom>
        </p:spPr>
      </p:pic>
      <p:sp>
        <p:nvSpPr>
          <p:cNvPr id="5" name="Rectangle: Rounded Corners 4">
            <a:extLst>
              <a:ext uri="{FF2B5EF4-FFF2-40B4-BE49-F238E27FC236}">
                <a16:creationId xmlns:a16="http://schemas.microsoft.com/office/drawing/2014/main" id="{FC22A523-746C-5775-D98B-4D64EBF8FCB2}"/>
              </a:ext>
            </a:extLst>
          </p:cNvPr>
          <p:cNvSpPr/>
          <p:nvPr/>
        </p:nvSpPr>
        <p:spPr>
          <a:xfrm>
            <a:off x="6959965" y="1644605"/>
            <a:ext cx="2933975" cy="173012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CEA6B6C-1F5C-9828-7AAA-42DC6241C1C1}"/>
              </a:ext>
            </a:extLst>
          </p:cNvPr>
          <p:cNvSpPr/>
          <p:nvPr/>
        </p:nvSpPr>
        <p:spPr>
          <a:xfrm>
            <a:off x="9722901" y="125931"/>
            <a:ext cx="2375900" cy="161845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189D242-693C-0F9B-2AA5-92E9410C47B4}"/>
              </a:ext>
            </a:extLst>
          </p:cNvPr>
          <p:cNvPicPr>
            <a:picLocks noChangeAspect="1"/>
          </p:cNvPicPr>
          <p:nvPr/>
        </p:nvPicPr>
        <p:blipFill>
          <a:blip r:embed="rId3"/>
          <a:stretch>
            <a:fillRect/>
          </a:stretch>
        </p:blipFill>
        <p:spPr>
          <a:xfrm>
            <a:off x="138734" y="2394543"/>
            <a:ext cx="5778925" cy="3618523"/>
          </a:xfrm>
          <a:prstGeom prst="rect">
            <a:avLst/>
          </a:prstGeom>
        </p:spPr>
      </p:pic>
      <p:sp>
        <p:nvSpPr>
          <p:cNvPr id="9" name="Rectangle: Rounded Corners 8">
            <a:extLst>
              <a:ext uri="{FF2B5EF4-FFF2-40B4-BE49-F238E27FC236}">
                <a16:creationId xmlns:a16="http://schemas.microsoft.com/office/drawing/2014/main" id="{415B7567-DA6A-5EC4-3A04-097722C0765C}"/>
              </a:ext>
            </a:extLst>
          </p:cNvPr>
          <p:cNvSpPr/>
          <p:nvPr/>
        </p:nvSpPr>
        <p:spPr>
          <a:xfrm>
            <a:off x="244498" y="3657600"/>
            <a:ext cx="2005322" cy="35523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678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590E95-BF32-F984-445F-0338C1EF4DF0}"/>
              </a:ext>
            </a:extLst>
          </p:cNvPr>
          <p:cNvSpPr>
            <a:spLocks noGrp="1"/>
          </p:cNvSpPr>
          <p:nvPr>
            <p:ph type="title"/>
          </p:nvPr>
        </p:nvSpPr>
        <p:spPr/>
        <p:txBody>
          <a:bodyPr/>
          <a:lstStyle/>
          <a:p>
            <a:r>
              <a:rPr lang="en-US" dirty="0"/>
              <a:t>Closing </a:t>
            </a:r>
            <a:r>
              <a:rPr lang="en-US" dirty="0" err="1"/>
              <a:t>rstudio</a:t>
            </a:r>
            <a:endParaRPr lang="en-US" dirty="0"/>
          </a:p>
        </p:txBody>
      </p:sp>
      <p:sp>
        <p:nvSpPr>
          <p:cNvPr id="6" name="Content Placeholder 5">
            <a:extLst>
              <a:ext uri="{FF2B5EF4-FFF2-40B4-BE49-F238E27FC236}">
                <a16:creationId xmlns:a16="http://schemas.microsoft.com/office/drawing/2014/main" id="{D0032F22-0C28-81A1-3DAF-C679A6592E7D}"/>
              </a:ext>
            </a:extLst>
          </p:cNvPr>
          <p:cNvSpPr>
            <a:spLocks noGrp="1"/>
          </p:cNvSpPr>
          <p:nvPr>
            <p:ph idx="1"/>
          </p:nvPr>
        </p:nvSpPr>
        <p:spPr/>
        <p:txBody>
          <a:bodyPr>
            <a:normAutofit/>
          </a:bodyPr>
          <a:lstStyle/>
          <a:p>
            <a:r>
              <a:rPr lang="en-US" sz="2800" dirty="0"/>
              <a:t>What will happen with the objects we created once we close and re-open </a:t>
            </a:r>
            <a:r>
              <a:rPr lang="en-US" sz="2800" dirty="0" err="1"/>
              <a:t>Rstudio</a:t>
            </a:r>
            <a:r>
              <a:rPr lang="en-US" sz="2800" dirty="0"/>
              <a:t>?</a:t>
            </a:r>
          </a:p>
          <a:p>
            <a:r>
              <a:rPr lang="en-US" sz="2800" dirty="0"/>
              <a:t>What about all the other work that you did?</a:t>
            </a:r>
          </a:p>
        </p:txBody>
      </p:sp>
    </p:spTree>
    <p:extLst>
      <p:ext uri="{BB962C8B-B14F-4D97-AF65-F5344CB8AC3E}">
        <p14:creationId xmlns:p14="http://schemas.microsoft.com/office/powerpoint/2010/main" val="4182582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590E95-BF32-F984-445F-0338C1EF4DF0}"/>
              </a:ext>
            </a:extLst>
          </p:cNvPr>
          <p:cNvSpPr>
            <a:spLocks noGrp="1"/>
          </p:cNvSpPr>
          <p:nvPr>
            <p:ph type="title"/>
          </p:nvPr>
        </p:nvSpPr>
        <p:spPr/>
        <p:txBody>
          <a:bodyPr/>
          <a:lstStyle/>
          <a:p>
            <a:r>
              <a:rPr lang="en-US" dirty="0"/>
              <a:t>Closing </a:t>
            </a:r>
            <a:r>
              <a:rPr lang="en-US" dirty="0" err="1"/>
              <a:t>rstudio</a:t>
            </a:r>
            <a:endParaRPr lang="en-US" dirty="0"/>
          </a:p>
        </p:txBody>
      </p:sp>
      <p:sp>
        <p:nvSpPr>
          <p:cNvPr id="6" name="Content Placeholder 5">
            <a:extLst>
              <a:ext uri="{FF2B5EF4-FFF2-40B4-BE49-F238E27FC236}">
                <a16:creationId xmlns:a16="http://schemas.microsoft.com/office/drawing/2014/main" id="{D0032F22-0C28-81A1-3DAF-C679A6592E7D}"/>
              </a:ext>
            </a:extLst>
          </p:cNvPr>
          <p:cNvSpPr>
            <a:spLocks noGrp="1"/>
          </p:cNvSpPr>
          <p:nvPr>
            <p:ph idx="1"/>
          </p:nvPr>
        </p:nvSpPr>
        <p:spPr/>
        <p:txBody>
          <a:bodyPr>
            <a:normAutofit/>
          </a:bodyPr>
          <a:lstStyle/>
          <a:p>
            <a:r>
              <a:rPr lang="en-US" sz="2800" dirty="0"/>
              <a:t>What will happen with the objects we created once we close and re-open </a:t>
            </a:r>
            <a:r>
              <a:rPr lang="en-US" sz="2800" dirty="0" err="1"/>
              <a:t>Rstudio</a:t>
            </a:r>
            <a:r>
              <a:rPr lang="en-US" sz="2800" dirty="0"/>
              <a:t>?</a:t>
            </a:r>
          </a:p>
          <a:p>
            <a:r>
              <a:rPr lang="en-US" sz="2800" dirty="0"/>
              <a:t>What about all the other work that you did?</a:t>
            </a:r>
          </a:p>
        </p:txBody>
      </p:sp>
      <p:pic>
        <p:nvPicPr>
          <p:cNvPr id="10" name="Picture 9" descr="A paper clip with eyes on a yellow paper&#10;&#10;Description automatically generated">
            <a:extLst>
              <a:ext uri="{FF2B5EF4-FFF2-40B4-BE49-F238E27FC236}">
                <a16:creationId xmlns:a16="http://schemas.microsoft.com/office/drawing/2014/main" id="{0B36853F-1E44-AC64-29D1-0A322FF26CE0}"/>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16883" r="5024" b="5103"/>
          <a:stretch/>
        </p:blipFill>
        <p:spPr>
          <a:xfrm>
            <a:off x="10151442" y="5048690"/>
            <a:ext cx="1888066" cy="1809310"/>
          </a:xfrm>
          <a:prstGeom prst="rect">
            <a:avLst/>
          </a:prstGeom>
        </p:spPr>
      </p:pic>
      <p:sp>
        <p:nvSpPr>
          <p:cNvPr id="2" name="Speech Bubble: Rectangle with Corners Rounded 1">
            <a:extLst>
              <a:ext uri="{FF2B5EF4-FFF2-40B4-BE49-F238E27FC236}">
                <a16:creationId xmlns:a16="http://schemas.microsoft.com/office/drawing/2014/main" id="{FAA81744-1AA6-2823-D810-0709913C9260}"/>
              </a:ext>
            </a:extLst>
          </p:cNvPr>
          <p:cNvSpPr/>
          <p:nvPr/>
        </p:nvSpPr>
        <p:spPr>
          <a:xfrm>
            <a:off x="5471729" y="2779615"/>
            <a:ext cx="4521420" cy="2480063"/>
          </a:xfrm>
          <a:prstGeom prst="wedgeRoundRectCallout">
            <a:avLst>
              <a:gd name="adj1" fmla="val 61493"/>
              <a:gd name="adj2" fmla="val 7334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It looks like you are trying to use </a:t>
            </a:r>
            <a:r>
              <a:rPr lang="en-US" sz="2000" dirty="0" err="1"/>
              <a:t>Rstudio</a:t>
            </a:r>
            <a:r>
              <a:rPr lang="en-US" sz="2000" dirty="0"/>
              <a:t> but all of your information was deleted. Maybe you shouldn’t just use the console. Would you like some help?</a:t>
            </a:r>
          </a:p>
          <a:p>
            <a:pPr algn="ctr"/>
            <a:endParaRPr lang="en-US" sz="2000" dirty="0"/>
          </a:p>
          <a:p>
            <a:pPr algn="ctr"/>
            <a:r>
              <a:rPr lang="en-US" sz="2000" dirty="0"/>
              <a:t>Yes			No</a:t>
            </a:r>
          </a:p>
        </p:txBody>
      </p:sp>
    </p:spTree>
    <p:extLst>
      <p:ext uri="{BB962C8B-B14F-4D97-AF65-F5344CB8AC3E}">
        <p14:creationId xmlns:p14="http://schemas.microsoft.com/office/powerpoint/2010/main" val="58047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7067-5AC4-0D0D-5E7D-B33898B9D7EE}"/>
              </a:ext>
            </a:extLst>
          </p:cNvPr>
          <p:cNvSpPr>
            <a:spLocks noGrp="1"/>
          </p:cNvSpPr>
          <p:nvPr>
            <p:ph type="title"/>
          </p:nvPr>
        </p:nvSpPr>
        <p:spPr/>
        <p:txBody>
          <a:bodyPr/>
          <a:lstStyle/>
          <a:p>
            <a:r>
              <a:rPr lang="en-US" dirty="0" err="1"/>
              <a:t>Rstudio</a:t>
            </a:r>
            <a:r>
              <a:rPr lang="en-US" dirty="0"/>
              <a:t> – Scripts &amp; markdown / </a:t>
            </a:r>
            <a:br>
              <a:rPr lang="en-US" dirty="0"/>
            </a:br>
            <a:r>
              <a:rPr lang="en-US" dirty="0"/>
              <a:t>notebook</a:t>
            </a:r>
          </a:p>
        </p:txBody>
      </p:sp>
      <p:sp>
        <p:nvSpPr>
          <p:cNvPr id="3" name="Content Placeholder 2">
            <a:extLst>
              <a:ext uri="{FF2B5EF4-FFF2-40B4-BE49-F238E27FC236}">
                <a16:creationId xmlns:a16="http://schemas.microsoft.com/office/drawing/2014/main" id="{CB10AFA2-5383-FFCC-D0D1-782A82DFFB5B}"/>
              </a:ext>
            </a:extLst>
          </p:cNvPr>
          <p:cNvSpPr>
            <a:spLocks noGrp="1"/>
          </p:cNvSpPr>
          <p:nvPr>
            <p:ph idx="1"/>
          </p:nvPr>
        </p:nvSpPr>
        <p:spPr>
          <a:xfrm>
            <a:off x="3420779" y="3209775"/>
            <a:ext cx="8242658" cy="3678303"/>
          </a:xfrm>
        </p:spPr>
        <p:txBody>
          <a:bodyPr>
            <a:normAutofit/>
          </a:bodyPr>
          <a:lstStyle/>
          <a:p>
            <a:r>
              <a:rPr lang="en-US" sz="2400" dirty="0"/>
              <a:t>Scripts &amp; Markdown/Notebooks are like the recipes</a:t>
            </a:r>
          </a:p>
          <a:p>
            <a:r>
              <a:rPr lang="en-US" sz="2400" dirty="0"/>
              <a:t>These are the documents that you will be saving in order to continue your projects</a:t>
            </a:r>
          </a:p>
          <a:p>
            <a:r>
              <a:rPr lang="en-US" sz="2400" dirty="0"/>
              <a:t>Create one script and one notebook</a:t>
            </a:r>
          </a:p>
          <a:p>
            <a:pPr lvl="1"/>
            <a:r>
              <a:rPr lang="en-US" sz="2200" dirty="0"/>
              <a:t>When creating a notebook, you may be prompted to update “a version of the markdown package” – Select Yes</a:t>
            </a:r>
          </a:p>
          <a:p>
            <a:r>
              <a:rPr lang="en-US" sz="2400" dirty="0"/>
              <a:t>What are some differences that you notice between the two?</a:t>
            </a:r>
          </a:p>
        </p:txBody>
      </p:sp>
      <p:pic>
        <p:nvPicPr>
          <p:cNvPr id="4" name="Content Placeholder 8" descr="A screenshot of a computer&#10;&#10;Description automatically generated">
            <a:extLst>
              <a:ext uri="{FF2B5EF4-FFF2-40B4-BE49-F238E27FC236}">
                <a16:creationId xmlns:a16="http://schemas.microsoft.com/office/drawing/2014/main" id="{BF9A147F-5E78-D4FF-BA41-168E71C9D253}"/>
              </a:ext>
            </a:extLst>
          </p:cNvPr>
          <p:cNvPicPr>
            <a:picLocks noChangeAspect="1"/>
          </p:cNvPicPr>
          <p:nvPr/>
        </p:nvPicPr>
        <p:blipFill rotWithShape="1">
          <a:blip r:embed="rId2">
            <a:extLst>
              <a:ext uri="{28A0092B-C50C-407E-A947-70E740481C1C}">
                <a14:useLocalDpi xmlns:a14="http://schemas.microsoft.com/office/drawing/2010/main" val="0"/>
              </a:ext>
            </a:extLst>
          </a:blip>
          <a:srcRect t="554"/>
          <a:stretch/>
        </p:blipFill>
        <p:spPr>
          <a:xfrm>
            <a:off x="7077969" y="125931"/>
            <a:ext cx="4975297" cy="3180049"/>
          </a:xfrm>
          <a:prstGeom prst="rect">
            <a:avLst/>
          </a:prstGeom>
        </p:spPr>
      </p:pic>
      <p:sp>
        <p:nvSpPr>
          <p:cNvPr id="5" name="Rectangle: Rounded Corners 4">
            <a:extLst>
              <a:ext uri="{FF2B5EF4-FFF2-40B4-BE49-F238E27FC236}">
                <a16:creationId xmlns:a16="http://schemas.microsoft.com/office/drawing/2014/main" id="{F772E5E2-0CF7-70B6-B2D1-A4744B5BE5C2}"/>
              </a:ext>
            </a:extLst>
          </p:cNvPr>
          <p:cNvSpPr/>
          <p:nvPr/>
        </p:nvSpPr>
        <p:spPr>
          <a:xfrm>
            <a:off x="6959965" y="78950"/>
            <a:ext cx="2933975" cy="173012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D81B4C7-19BE-F10A-D50F-A1955B223EED}"/>
              </a:ext>
            </a:extLst>
          </p:cNvPr>
          <p:cNvPicPr>
            <a:picLocks noChangeAspect="1"/>
          </p:cNvPicPr>
          <p:nvPr/>
        </p:nvPicPr>
        <p:blipFill>
          <a:blip r:embed="rId3"/>
          <a:stretch>
            <a:fillRect/>
          </a:stretch>
        </p:blipFill>
        <p:spPr>
          <a:xfrm>
            <a:off x="1110458" y="1882512"/>
            <a:ext cx="1800693" cy="4669592"/>
          </a:xfrm>
          <a:prstGeom prst="rect">
            <a:avLst/>
          </a:prstGeom>
        </p:spPr>
      </p:pic>
      <p:sp>
        <p:nvSpPr>
          <p:cNvPr id="8" name="Rectangle: Rounded Corners 7">
            <a:extLst>
              <a:ext uri="{FF2B5EF4-FFF2-40B4-BE49-F238E27FC236}">
                <a16:creationId xmlns:a16="http://schemas.microsoft.com/office/drawing/2014/main" id="{47E4DEAD-69AD-C0A7-C859-762A1851B6DE}"/>
              </a:ext>
            </a:extLst>
          </p:cNvPr>
          <p:cNvSpPr/>
          <p:nvPr/>
        </p:nvSpPr>
        <p:spPr>
          <a:xfrm>
            <a:off x="1107127" y="2193652"/>
            <a:ext cx="302607" cy="28641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1A8742C-42DD-B44F-E610-EB168746D2BF}"/>
              </a:ext>
            </a:extLst>
          </p:cNvPr>
          <p:cNvCxnSpPr/>
          <p:nvPr/>
        </p:nvCxnSpPr>
        <p:spPr>
          <a:xfrm flipH="1">
            <a:off x="2736621" y="2611632"/>
            <a:ext cx="102623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B5DD03-49F6-0538-C2F5-D236A86D15A1}"/>
              </a:ext>
            </a:extLst>
          </p:cNvPr>
          <p:cNvCxnSpPr>
            <a:cxnSpLocks/>
          </p:cNvCxnSpPr>
          <p:nvPr/>
        </p:nvCxnSpPr>
        <p:spPr>
          <a:xfrm>
            <a:off x="232200" y="3489302"/>
            <a:ext cx="99334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023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8E09-013D-DBFA-6A8E-4E2BF03E0176}"/>
              </a:ext>
            </a:extLst>
          </p:cNvPr>
          <p:cNvSpPr>
            <a:spLocks noGrp="1"/>
          </p:cNvSpPr>
          <p:nvPr>
            <p:ph type="title"/>
          </p:nvPr>
        </p:nvSpPr>
        <p:spPr/>
        <p:txBody>
          <a:bodyPr/>
          <a:lstStyle/>
          <a:p>
            <a:r>
              <a:rPr lang="en-US" dirty="0" err="1"/>
              <a:t>Rstudio</a:t>
            </a:r>
            <a:r>
              <a:rPr lang="en-US" dirty="0"/>
              <a:t> - notebook</a:t>
            </a:r>
          </a:p>
        </p:txBody>
      </p:sp>
      <p:pic>
        <p:nvPicPr>
          <p:cNvPr id="5" name="Picture 4">
            <a:extLst>
              <a:ext uri="{FF2B5EF4-FFF2-40B4-BE49-F238E27FC236}">
                <a16:creationId xmlns:a16="http://schemas.microsoft.com/office/drawing/2014/main" id="{58CEAE9A-365E-FF7C-9C2C-53E4FB1F88ED}"/>
              </a:ext>
            </a:extLst>
          </p:cNvPr>
          <p:cNvPicPr>
            <a:picLocks noChangeAspect="1"/>
          </p:cNvPicPr>
          <p:nvPr/>
        </p:nvPicPr>
        <p:blipFill>
          <a:blip r:embed="rId2"/>
          <a:stretch>
            <a:fillRect/>
          </a:stretch>
        </p:blipFill>
        <p:spPr>
          <a:xfrm>
            <a:off x="2261930" y="1890570"/>
            <a:ext cx="7668139" cy="4868509"/>
          </a:xfrm>
          <a:prstGeom prst="rect">
            <a:avLst/>
          </a:prstGeom>
        </p:spPr>
      </p:pic>
      <p:cxnSp>
        <p:nvCxnSpPr>
          <p:cNvPr id="7" name="Straight Arrow Connector 6">
            <a:extLst>
              <a:ext uri="{FF2B5EF4-FFF2-40B4-BE49-F238E27FC236}">
                <a16:creationId xmlns:a16="http://schemas.microsoft.com/office/drawing/2014/main" id="{0711FE87-B1D7-0E16-AA31-BDD1FCBDBC8B}"/>
              </a:ext>
            </a:extLst>
          </p:cNvPr>
          <p:cNvCxnSpPr>
            <a:cxnSpLocks/>
          </p:cNvCxnSpPr>
          <p:nvPr/>
        </p:nvCxnSpPr>
        <p:spPr>
          <a:xfrm flipV="1">
            <a:off x="1638026" y="3341836"/>
            <a:ext cx="546009" cy="4407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22C191-381C-6423-E37A-55B33C270783}"/>
              </a:ext>
            </a:extLst>
          </p:cNvPr>
          <p:cNvCxnSpPr>
            <a:cxnSpLocks/>
          </p:cNvCxnSpPr>
          <p:nvPr/>
        </p:nvCxnSpPr>
        <p:spPr>
          <a:xfrm>
            <a:off x="1526193" y="4775931"/>
            <a:ext cx="578901" cy="4407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6534D9D7-9E75-FC43-C74C-FCE6176C63C0}"/>
              </a:ext>
            </a:extLst>
          </p:cNvPr>
          <p:cNvSpPr/>
          <p:nvPr/>
        </p:nvSpPr>
        <p:spPr>
          <a:xfrm>
            <a:off x="92098" y="3874688"/>
            <a:ext cx="1723545" cy="7170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 Text</a:t>
            </a:r>
          </a:p>
        </p:txBody>
      </p:sp>
      <p:cxnSp>
        <p:nvCxnSpPr>
          <p:cNvPr id="13" name="Straight Arrow Connector 12">
            <a:extLst>
              <a:ext uri="{FF2B5EF4-FFF2-40B4-BE49-F238E27FC236}">
                <a16:creationId xmlns:a16="http://schemas.microsoft.com/office/drawing/2014/main" id="{BC8ED5B4-B05E-A7D1-2282-9C77D096E799}"/>
              </a:ext>
            </a:extLst>
          </p:cNvPr>
          <p:cNvCxnSpPr>
            <a:cxnSpLocks/>
          </p:cNvCxnSpPr>
          <p:nvPr/>
        </p:nvCxnSpPr>
        <p:spPr>
          <a:xfrm flipH="1">
            <a:off x="8292043" y="4324823"/>
            <a:ext cx="174985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BA63FEB-0D55-C7D7-92F6-00422E23316B}"/>
              </a:ext>
            </a:extLst>
          </p:cNvPr>
          <p:cNvSpPr/>
          <p:nvPr/>
        </p:nvSpPr>
        <p:spPr>
          <a:xfrm>
            <a:off x="10157076" y="3939986"/>
            <a:ext cx="1545929" cy="769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chunk</a:t>
            </a:r>
          </a:p>
        </p:txBody>
      </p:sp>
    </p:spTree>
    <p:extLst>
      <p:ext uri="{BB962C8B-B14F-4D97-AF65-F5344CB8AC3E}">
        <p14:creationId xmlns:p14="http://schemas.microsoft.com/office/powerpoint/2010/main" val="2020852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a:t>The Library of R</a:t>
            </a:r>
            <a:endParaRPr dirty="0"/>
          </a:p>
        </p:txBody>
      </p:sp>
      <p:sp>
        <p:nvSpPr>
          <p:cNvPr id="143" name="Google Shape;143;p21"/>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buNone/>
            </a:pPr>
            <a:r>
              <a:rPr lang="en" sz="2400" i="1" dirty="0"/>
              <a:t>“A package is a like a book, a library is like a library; you use library() to check a package out of the library”</a:t>
            </a:r>
            <a:endParaRPr sz="2400" i="1" dirty="0"/>
          </a:p>
          <a:p>
            <a:pPr marL="0" indent="609585">
              <a:buNone/>
            </a:pPr>
            <a:r>
              <a:rPr lang="en" sz="2400" dirty="0"/>
              <a:t>Hadley Wickham, Chief Scientist, R Studio</a:t>
            </a:r>
            <a:endParaRPr sz="2400" dirty="0"/>
          </a:p>
          <a:p>
            <a:pPr marL="0" indent="0">
              <a:spcAft>
                <a:spcPts val="2133"/>
              </a:spcAft>
              <a:buNone/>
            </a:pPr>
            <a:endParaRPr sz="2400" dirty="0"/>
          </a:p>
        </p:txBody>
      </p:sp>
      <p:pic>
        <p:nvPicPr>
          <p:cNvPr id="144" name="Google Shape;144;p21"/>
          <p:cNvPicPr preferRelativeResize="0"/>
          <p:nvPr/>
        </p:nvPicPr>
        <p:blipFill>
          <a:blip r:embed="rId3">
            <a:alphaModFix/>
          </a:blip>
          <a:stretch>
            <a:fillRect/>
          </a:stretch>
        </p:blipFill>
        <p:spPr>
          <a:xfrm>
            <a:off x="5252800" y="3768671"/>
            <a:ext cx="2448067" cy="2448067"/>
          </a:xfrm>
          <a:prstGeom prst="rect">
            <a:avLst/>
          </a:prstGeom>
          <a:noFill/>
          <a:ln>
            <a:noFill/>
          </a:ln>
        </p:spPr>
      </p:pic>
      <p:pic>
        <p:nvPicPr>
          <p:cNvPr id="145" name="Google Shape;145;p21"/>
          <p:cNvPicPr preferRelativeResize="0"/>
          <p:nvPr/>
        </p:nvPicPr>
        <p:blipFill>
          <a:blip r:embed="rId4">
            <a:alphaModFix/>
          </a:blip>
          <a:stretch>
            <a:fillRect/>
          </a:stretch>
        </p:blipFill>
        <p:spPr>
          <a:xfrm>
            <a:off x="339634" y="3710000"/>
            <a:ext cx="4566265" cy="2565400"/>
          </a:xfrm>
          <a:prstGeom prst="rect">
            <a:avLst/>
          </a:prstGeom>
          <a:noFill/>
          <a:ln>
            <a:noFill/>
          </a:ln>
        </p:spPr>
      </p:pic>
      <p:pic>
        <p:nvPicPr>
          <p:cNvPr id="146" name="Google Shape;146;p21"/>
          <p:cNvPicPr preferRelativeResize="0"/>
          <p:nvPr/>
        </p:nvPicPr>
        <p:blipFill>
          <a:blip r:embed="rId5">
            <a:alphaModFix/>
          </a:blip>
          <a:stretch>
            <a:fillRect/>
          </a:stretch>
        </p:blipFill>
        <p:spPr>
          <a:xfrm>
            <a:off x="8143434" y="3747867"/>
            <a:ext cx="3746100" cy="2489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The Library of R - install.packages()</a:t>
            </a:r>
            <a:endParaRPr/>
          </a:p>
        </p:txBody>
      </p:sp>
      <p:sp>
        <p:nvSpPr>
          <p:cNvPr id="152" name="Google Shape;152;p22"/>
          <p:cNvSpPr txBox="1">
            <a:spLocks noGrp="1"/>
          </p:cNvSpPr>
          <p:nvPr>
            <p:ph idx="1"/>
          </p:nvPr>
        </p:nvSpPr>
        <p:spPr>
          <a:xfrm>
            <a:off x="581192" y="2180496"/>
            <a:ext cx="11029615" cy="4240182"/>
          </a:xfrm>
          <a:prstGeom prst="rect">
            <a:avLst/>
          </a:prstGeom>
        </p:spPr>
        <p:txBody>
          <a:bodyPr spcFirstLastPara="1" vert="horz" wrap="square" lIns="121900" tIns="121900" rIns="121900" bIns="121900" rtlCol="0" anchor="t" anchorCtr="0">
            <a:noAutofit/>
          </a:bodyPr>
          <a:lstStyle/>
          <a:p>
            <a:pPr marL="0" indent="0">
              <a:buNone/>
            </a:pPr>
            <a:r>
              <a:rPr lang="en" sz="1600" dirty="0">
                <a:solidFill>
                  <a:srgbClr val="000000"/>
                </a:solidFill>
                <a:ea typeface="Arial"/>
                <a:cs typeface="Arial"/>
                <a:sym typeface="Arial"/>
              </a:rPr>
              <a:t>"Packages" are shareable collections of R code that provide functions (i.e., a command to perform a specific task), data, and documentation. Packages increase the functionality of R by improving and expanding on base R (basic R functions).</a:t>
            </a:r>
            <a:endParaRPr sz="1600" dirty="0">
              <a:solidFill>
                <a:srgbClr val="000000"/>
              </a:solidFill>
              <a:ea typeface="Arial"/>
              <a:cs typeface="Arial"/>
              <a:sym typeface="Arial"/>
            </a:endParaRPr>
          </a:p>
          <a:p>
            <a:pPr marL="0" indent="0">
              <a:spcBef>
                <a:spcPts val="2133"/>
              </a:spcBef>
              <a:buNone/>
            </a:pPr>
            <a:r>
              <a:rPr lang="en" sz="2000" b="1" dirty="0">
                <a:solidFill>
                  <a:srgbClr val="000000"/>
                </a:solidFill>
                <a:ea typeface="Arial"/>
                <a:cs typeface="Arial"/>
                <a:sym typeface="Arial"/>
              </a:rPr>
              <a:t>Installing and Loading Packages</a:t>
            </a:r>
            <a:endParaRPr sz="2000" b="1" dirty="0">
              <a:solidFill>
                <a:srgbClr val="000000"/>
              </a:solidFill>
              <a:ea typeface="Arial"/>
              <a:cs typeface="Arial"/>
              <a:sym typeface="Arial"/>
            </a:endParaRPr>
          </a:p>
          <a:p>
            <a:pPr marL="0" indent="0">
              <a:spcBef>
                <a:spcPts val="533"/>
              </a:spcBef>
              <a:buNone/>
            </a:pPr>
            <a:r>
              <a:rPr lang="en" sz="1600" dirty="0">
                <a:solidFill>
                  <a:srgbClr val="000000"/>
                </a:solidFill>
                <a:ea typeface="Arial"/>
                <a:cs typeface="Arial"/>
                <a:sym typeface="Arial"/>
              </a:rPr>
              <a:t>To download a package, you must call install.packages():</a:t>
            </a:r>
            <a:endParaRPr sz="1600" dirty="0">
              <a:solidFill>
                <a:srgbClr val="000000"/>
              </a:solidFill>
              <a:ea typeface="Arial"/>
              <a:cs typeface="Arial"/>
              <a:sym typeface="Arial"/>
            </a:endParaRPr>
          </a:p>
          <a:p>
            <a:pPr marL="0" indent="609585">
              <a:buNone/>
            </a:pPr>
            <a:r>
              <a:rPr lang="en" sz="16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Arial"/>
              </a:rPr>
              <a:t>install.packages("tidyverse")</a:t>
            </a:r>
            <a:endParaRPr sz="16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Arial"/>
            </a:endParaRPr>
          </a:p>
          <a:p>
            <a:pPr marL="0" indent="0">
              <a:spcBef>
                <a:spcPts val="2133"/>
              </a:spcBef>
              <a:buNone/>
            </a:pPr>
            <a:r>
              <a:rPr lang="en" sz="1600" dirty="0">
                <a:solidFill>
                  <a:srgbClr val="000000"/>
                </a:solidFill>
                <a:ea typeface="Arial"/>
                <a:cs typeface="Arial"/>
                <a:sym typeface="Arial"/>
              </a:rPr>
              <a:t>You can also navigate to the Packages pane, and then click "Install", which will work the same as the line of code above. This is a way to install a package using code or part of the R Studio interface.</a:t>
            </a:r>
            <a:endParaRPr sz="1600" dirty="0">
              <a:solidFill>
                <a:srgbClr val="000000"/>
              </a:solidFill>
              <a:ea typeface="Arial"/>
              <a:cs typeface="Arial"/>
              <a:sym typeface="Arial"/>
            </a:endParaRPr>
          </a:p>
          <a:p>
            <a:pPr marL="0" indent="0">
              <a:spcBef>
                <a:spcPts val="2133"/>
              </a:spcBef>
              <a:buNone/>
            </a:pPr>
            <a:r>
              <a:rPr lang="en" sz="1600" dirty="0">
                <a:solidFill>
                  <a:srgbClr val="000000"/>
                </a:solidFill>
                <a:ea typeface="Arial"/>
                <a:cs typeface="Arial"/>
                <a:sym typeface="Arial"/>
              </a:rPr>
              <a:t>Usually, writing code is a bit quicker, but using the interface can be very useful and complementary to use of code.</a:t>
            </a:r>
            <a:endParaRPr sz="1600" dirty="0">
              <a:solidFill>
                <a:srgbClr val="000000"/>
              </a:solidFill>
              <a:ea typeface="Arial"/>
              <a:cs typeface="Arial"/>
              <a:sym typeface="Arial"/>
            </a:endParaRPr>
          </a:p>
          <a:p>
            <a:pPr marL="0" indent="0">
              <a:spcBef>
                <a:spcPts val="2133"/>
              </a:spcBef>
              <a:spcAft>
                <a:spcPts val="2133"/>
              </a:spcAft>
              <a:buNone/>
            </a:pPr>
            <a:endParaRPr sz="2000" dirty="0"/>
          </a:p>
        </p:txBody>
      </p:sp>
      <p:sp>
        <p:nvSpPr>
          <p:cNvPr id="2" name="Callout: Line 1">
            <a:extLst>
              <a:ext uri="{FF2B5EF4-FFF2-40B4-BE49-F238E27FC236}">
                <a16:creationId xmlns:a16="http://schemas.microsoft.com/office/drawing/2014/main" id="{733D6023-1F98-5F3E-01A8-2EE5A6C5DAC2}"/>
              </a:ext>
            </a:extLst>
          </p:cNvPr>
          <p:cNvSpPr/>
          <p:nvPr/>
        </p:nvSpPr>
        <p:spPr>
          <a:xfrm>
            <a:off x="5696910" y="3429000"/>
            <a:ext cx="2210348" cy="638106"/>
          </a:xfrm>
          <a:prstGeom prst="borderCallout1">
            <a:avLst>
              <a:gd name="adj1" fmla="val 64111"/>
              <a:gd name="adj2" fmla="val -5952"/>
              <a:gd name="adj3" fmla="val 112500"/>
              <a:gd name="adj4" fmla="val -3892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Put this in the console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The Library of R - library()</a:t>
            </a:r>
            <a:endParaRPr/>
          </a:p>
        </p:txBody>
      </p:sp>
      <p:sp>
        <p:nvSpPr>
          <p:cNvPr id="158" name="Google Shape;158;p23"/>
          <p:cNvSpPr txBox="1">
            <a:spLocks noGrp="1"/>
          </p:cNvSpPr>
          <p:nvPr>
            <p:ph idx="1"/>
          </p:nvPr>
        </p:nvSpPr>
        <p:spPr>
          <a:prstGeom prst="rect">
            <a:avLst/>
          </a:prstGeom>
        </p:spPr>
        <p:txBody>
          <a:bodyPr spcFirstLastPara="1" vert="horz" wrap="square" lIns="121900" tIns="121900" rIns="121900" bIns="121900" rtlCol="0" anchor="t" anchorCtr="0">
            <a:noAutofit/>
          </a:bodyPr>
          <a:lstStyle/>
          <a:p>
            <a:pPr marL="0" indent="0">
              <a:buNone/>
            </a:pPr>
            <a:r>
              <a:rPr lang="en" sz="2400" i="1" dirty="0">
                <a:solidFill>
                  <a:srgbClr val="000000"/>
                </a:solidFill>
                <a:ea typeface="Arial"/>
                <a:cs typeface="Arial"/>
                <a:sym typeface="Arial"/>
              </a:rPr>
              <a:t>After</a:t>
            </a:r>
            <a:r>
              <a:rPr lang="en" sz="2400" dirty="0">
                <a:solidFill>
                  <a:srgbClr val="000000"/>
                </a:solidFill>
                <a:ea typeface="Arial"/>
                <a:cs typeface="Arial"/>
                <a:sym typeface="Arial"/>
              </a:rPr>
              <a:t> the package is installed, it must be loaded into your R Studio session using library():</a:t>
            </a:r>
            <a:endParaRPr sz="2400" dirty="0">
              <a:solidFill>
                <a:srgbClr val="000000"/>
              </a:solidFill>
              <a:ea typeface="Arial"/>
              <a:cs typeface="Arial"/>
              <a:sym typeface="Arial"/>
            </a:endParaRPr>
          </a:p>
          <a:p>
            <a:pPr marL="0" indent="609585">
              <a:spcBef>
                <a:spcPts val="2133"/>
              </a:spcBef>
              <a:buNone/>
            </a:pPr>
            <a:r>
              <a:rPr lang="en" sz="24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Arial"/>
              </a:rPr>
              <a:t>library(tidyverse)</a:t>
            </a:r>
            <a:endParaRPr sz="2400"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sym typeface="Arial"/>
            </a:endParaRPr>
          </a:p>
          <a:p>
            <a:pPr marL="0" indent="0">
              <a:spcBef>
                <a:spcPts val="2133"/>
              </a:spcBef>
              <a:buNone/>
            </a:pPr>
            <a:r>
              <a:rPr lang="en" sz="2400" dirty="0">
                <a:solidFill>
                  <a:srgbClr val="000000"/>
                </a:solidFill>
                <a:ea typeface="Arial"/>
                <a:cs typeface="Arial"/>
                <a:sym typeface="Arial"/>
              </a:rPr>
              <a:t>We only have to </a:t>
            </a:r>
            <a:r>
              <a:rPr lang="en" sz="2400" i="1" u="sng" dirty="0">
                <a:solidFill>
                  <a:srgbClr val="000000"/>
                </a:solidFill>
                <a:ea typeface="Arial"/>
                <a:cs typeface="Arial"/>
                <a:sym typeface="Arial"/>
              </a:rPr>
              <a:t>install</a:t>
            </a:r>
            <a:r>
              <a:rPr lang="en" sz="2400" dirty="0">
                <a:solidFill>
                  <a:srgbClr val="000000"/>
                </a:solidFill>
                <a:ea typeface="Arial"/>
                <a:cs typeface="Arial"/>
                <a:sym typeface="Arial"/>
              </a:rPr>
              <a:t> a package once, but to use it, we have to load it each time we start a new R session.</a:t>
            </a:r>
            <a:endParaRPr sz="2400" dirty="0">
              <a:solidFill>
                <a:srgbClr val="000000"/>
              </a:solidFil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3" name="Rectangle 2">
            <a:extLst>
              <a:ext uri="{FF2B5EF4-FFF2-40B4-BE49-F238E27FC236}">
                <a16:creationId xmlns:a16="http://schemas.microsoft.com/office/drawing/2014/main" id="{C7011F9D-7836-C525-5F09-3EF103C53107}"/>
              </a:ext>
            </a:extLst>
          </p:cNvPr>
          <p:cNvSpPr/>
          <p:nvPr/>
        </p:nvSpPr>
        <p:spPr>
          <a:xfrm>
            <a:off x="14017" y="99268"/>
            <a:ext cx="11787809" cy="8196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scadia Code Light" panose="020B0609020000020004" pitchFamily="49" charset="0"/>
              <a:ea typeface="Cascadia Code Light" panose="020B0609020000020004" pitchFamily="49" charset="0"/>
              <a:cs typeface="Cascadia Code Light" panose="020B0609020000020004" pitchFamily="49" charset="0"/>
            </a:endParaRPr>
          </a:p>
        </p:txBody>
      </p:sp>
      <p:pic>
        <p:nvPicPr>
          <p:cNvPr id="163" name="Google Shape;163;p24"/>
          <p:cNvPicPr preferRelativeResize="0"/>
          <p:nvPr/>
        </p:nvPicPr>
        <p:blipFill>
          <a:blip r:embed="rId3">
            <a:alphaModFix/>
          </a:blip>
          <a:stretch>
            <a:fillRect/>
          </a:stretch>
        </p:blipFill>
        <p:spPr>
          <a:xfrm>
            <a:off x="1383551" y="303735"/>
            <a:ext cx="1832167" cy="1832167"/>
          </a:xfrm>
          <a:prstGeom prst="rect">
            <a:avLst/>
          </a:prstGeom>
          <a:noFill/>
          <a:ln>
            <a:noFill/>
          </a:ln>
        </p:spPr>
      </p:pic>
      <p:pic>
        <p:nvPicPr>
          <p:cNvPr id="164" name="Google Shape;164;p24"/>
          <p:cNvPicPr preferRelativeResize="0"/>
          <p:nvPr/>
        </p:nvPicPr>
        <p:blipFill>
          <a:blip r:embed="rId4">
            <a:alphaModFix/>
          </a:blip>
          <a:stretch>
            <a:fillRect/>
          </a:stretch>
        </p:blipFill>
        <p:spPr>
          <a:xfrm>
            <a:off x="321052" y="3965567"/>
            <a:ext cx="4566265" cy="2565400"/>
          </a:xfrm>
          <a:prstGeom prst="rect">
            <a:avLst/>
          </a:prstGeom>
          <a:noFill/>
          <a:ln>
            <a:noFill/>
          </a:ln>
        </p:spPr>
      </p:pic>
      <p:pic>
        <p:nvPicPr>
          <p:cNvPr id="165" name="Google Shape;165;p24"/>
          <p:cNvPicPr preferRelativeResize="0"/>
          <p:nvPr/>
        </p:nvPicPr>
        <p:blipFill>
          <a:blip r:embed="rId5">
            <a:alphaModFix/>
          </a:blip>
          <a:stretch>
            <a:fillRect/>
          </a:stretch>
        </p:blipFill>
        <p:spPr>
          <a:xfrm>
            <a:off x="7072167" y="232033"/>
            <a:ext cx="3859967" cy="2565400"/>
          </a:xfrm>
          <a:prstGeom prst="rect">
            <a:avLst/>
          </a:prstGeom>
          <a:noFill/>
          <a:ln>
            <a:noFill/>
          </a:ln>
        </p:spPr>
      </p:pic>
      <p:cxnSp>
        <p:nvCxnSpPr>
          <p:cNvPr id="166" name="Google Shape;166;p24"/>
          <p:cNvCxnSpPr/>
          <p:nvPr/>
        </p:nvCxnSpPr>
        <p:spPr>
          <a:xfrm rot="10800000">
            <a:off x="2299633" y="2258533"/>
            <a:ext cx="0" cy="1584400"/>
          </a:xfrm>
          <a:prstGeom prst="straightConnector1">
            <a:avLst/>
          </a:prstGeom>
          <a:noFill/>
          <a:ln w="76200" cap="flat" cmpd="sng">
            <a:solidFill>
              <a:schemeClr val="dk2"/>
            </a:solidFill>
            <a:prstDash val="solid"/>
            <a:round/>
            <a:headEnd type="none" w="med" len="med"/>
            <a:tailEnd type="triangle" w="med" len="med"/>
          </a:ln>
        </p:spPr>
      </p:cxnSp>
      <p:sp>
        <p:nvSpPr>
          <p:cNvPr id="167" name="Google Shape;167;p24"/>
          <p:cNvSpPr txBox="1"/>
          <p:nvPr/>
        </p:nvSpPr>
        <p:spPr>
          <a:xfrm>
            <a:off x="1731784" y="5560000"/>
            <a:ext cx="1744800" cy="715600"/>
          </a:xfrm>
          <a:prstGeom prst="rect">
            <a:avLst/>
          </a:prstGeom>
          <a:noFill/>
          <a:ln>
            <a:noFill/>
          </a:ln>
        </p:spPr>
        <p:txBody>
          <a:bodyPr spcFirstLastPara="1" wrap="square" lIns="121900" tIns="121900" rIns="121900" bIns="121900" anchor="t" anchorCtr="0">
            <a:noAutofit/>
          </a:bodyPr>
          <a:lstStyle/>
          <a:p>
            <a:r>
              <a:rPr lang="en" sz="4000">
                <a:solidFill>
                  <a:schemeClr val="lt1"/>
                </a:solidFill>
                <a:latin typeface="Lato"/>
                <a:ea typeface="Lato"/>
                <a:cs typeface="Lato"/>
                <a:sym typeface="Lato"/>
              </a:rPr>
              <a:t>CRAN</a:t>
            </a:r>
            <a:endParaRPr sz="4000">
              <a:solidFill>
                <a:schemeClr val="lt1"/>
              </a:solidFill>
              <a:latin typeface="Lato"/>
              <a:ea typeface="Lato"/>
              <a:cs typeface="Lato"/>
              <a:sym typeface="Lato"/>
            </a:endParaRPr>
          </a:p>
        </p:txBody>
      </p:sp>
      <p:cxnSp>
        <p:nvCxnSpPr>
          <p:cNvPr id="168" name="Google Shape;168;p24"/>
          <p:cNvCxnSpPr/>
          <p:nvPr/>
        </p:nvCxnSpPr>
        <p:spPr>
          <a:xfrm rot="10800000" flipH="1">
            <a:off x="3447533" y="1500533"/>
            <a:ext cx="3392800" cy="28400"/>
          </a:xfrm>
          <a:prstGeom prst="straightConnector1">
            <a:avLst/>
          </a:prstGeom>
          <a:noFill/>
          <a:ln w="76200" cap="flat" cmpd="sng">
            <a:solidFill>
              <a:schemeClr val="dk2"/>
            </a:solidFill>
            <a:prstDash val="solid"/>
            <a:round/>
            <a:headEnd type="none" w="med" len="med"/>
            <a:tailEnd type="triangle" w="med" len="med"/>
          </a:ln>
        </p:spPr>
      </p:cxnSp>
      <p:sp>
        <p:nvSpPr>
          <p:cNvPr id="169" name="Google Shape;169;p24"/>
          <p:cNvSpPr txBox="1"/>
          <p:nvPr/>
        </p:nvSpPr>
        <p:spPr>
          <a:xfrm>
            <a:off x="2996362" y="1683544"/>
            <a:ext cx="4626465" cy="439600"/>
          </a:xfrm>
          <a:prstGeom prst="rect">
            <a:avLst/>
          </a:prstGeom>
          <a:noFill/>
          <a:ln>
            <a:noFill/>
          </a:ln>
        </p:spPr>
        <p:txBody>
          <a:bodyPr spcFirstLastPara="1" wrap="square" lIns="121900" tIns="121900" rIns="121900" bIns="121900" anchor="t" anchorCtr="0">
            <a:noAutofit/>
          </a:bodyPr>
          <a:lstStyle/>
          <a:p>
            <a:r>
              <a:rPr lang="en" sz="2000" dirty="0">
                <a:latin typeface="Cascadia Code Light" panose="020B0609020000020004" pitchFamily="49" charset="0"/>
                <a:ea typeface="Cascadia Code Light" panose="020B0609020000020004" pitchFamily="49" charset="0"/>
                <a:cs typeface="Cascadia Code Light" panose="020B0609020000020004" pitchFamily="49" charset="0"/>
                <a:sym typeface="Lato"/>
              </a:rPr>
              <a:t>install.packages(“here”)</a:t>
            </a:r>
            <a:endParaRPr sz="2000" dirty="0">
              <a:latin typeface="Cascadia Code Light" panose="020B0609020000020004" pitchFamily="49" charset="0"/>
              <a:ea typeface="Cascadia Code Light" panose="020B0609020000020004" pitchFamily="49" charset="0"/>
              <a:cs typeface="Cascadia Code Light" panose="020B0609020000020004" pitchFamily="49" charset="0"/>
              <a:sym typeface="Lato"/>
            </a:endParaRPr>
          </a:p>
        </p:txBody>
      </p:sp>
      <p:pic>
        <p:nvPicPr>
          <p:cNvPr id="170" name="Google Shape;170;p24"/>
          <p:cNvPicPr preferRelativeResize="0"/>
          <p:nvPr/>
        </p:nvPicPr>
        <p:blipFill>
          <a:blip r:embed="rId6">
            <a:alphaModFix/>
          </a:blip>
          <a:stretch>
            <a:fillRect/>
          </a:stretch>
        </p:blipFill>
        <p:spPr>
          <a:xfrm>
            <a:off x="7402557" y="4537955"/>
            <a:ext cx="3199200" cy="1993012"/>
          </a:xfrm>
          <a:prstGeom prst="rect">
            <a:avLst/>
          </a:prstGeom>
          <a:noFill/>
          <a:ln>
            <a:noFill/>
          </a:ln>
        </p:spPr>
      </p:pic>
      <p:cxnSp>
        <p:nvCxnSpPr>
          <p:cNvPr id="171" name="Google Shape;171;p24"/>
          <p:cNvCxnSpPr/>
          <p:nvPr/>
        </p:nvCxnSpPr>
        <p:spPr>
          <a:xfrm>
            <a:off x="9002133" y="3001900"/>
            <a:ext cx="0" cy="1331600"/>
          </a:xfrm>
          <a:prstGeom prst="straightConnector1">
            <a:avLst/>
          </a:prstGeom>
          <a:noFill/>
          <a:ln w="76200" cap="flat" cmpd="sng">
            <a:solidFill>
              <a:schemeClr val="dk2"/>
            </a:solidFill>
            <a:prstDash val="solid"/>
            <a:round/>
            <a:headEnd type="none" w="med" len="med"/>
            <a:tailEnd type="triangle" w="med" len="med"/>
          </a:ln>
        </p:spPr>
      </p:cxnSp>
      <p:sp>
        <p:nvSpPr>
          <p:cNvPr id="172" name="Google Shape;172;p24"/>
          <p:cNvSpPr txBox="1"/>
          <p:nvPr/>
        </p:nvSpPr>
        <p:spPr>
          <a:xfrm>
            <a:off x="9130749" y="3403334"/>
            <a:ext cx="2589208" cy="439600"/>
          </a:xfrm>
          <a:prstGeom prst="rect">
            <a:avLst/>
          </a:prstGeom>
          <a:noFill/>
          <a:ln>
            <a:noFill/>
          </a:ln>
        </p:spPr>
        <p:txBody>
          <a:bodyPr spcFirstLastPara="1" wrap="square" lIns="121900" tIns="121900" rIns="121900" bIns="121900" anchor="t" anchorCtr="0">
            <a:noAutofit/>
          </a:bodyPr>
          <a:lstStyle/>
          <a:p>
            <a:r>
              <a:rPr lang="en" sz="2400" dirty="0">
                <a:latin typeface="Cascadia Code Light" panose="020B0609020000020004" pitchFamily="49" charset="0"/>
                <a:ea typeface="Cascadia Code Light" panose="020B0609020000020004" pitchFamily="49" charset="0"/>
                <a:cs typeface="Cascadia Code Light" panose="020B0609020000020004" pitchFamily="49" charset="0"/>
                <a:sym typeface="Lato"/>
              </a:rPr>
              <a:t>library(here)</a:t>
            </a:r>
            <a:endParaRPr sz="2400" dirty="0">
              <a:latin typeface="Cascadia Code Light" panose="020B0609020000020004" pitchFamily="49" charset="0"/>
              <a:ea typeface="Cascadia Code Light" panose="020B0609020000020004" pitchFamily="49" charset="0"/>
              <a:cs typeface="Cascadia Code Light" panose="020B0609020000020004" pitchFamily="49" charset="0"/>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circle pattern with leaves&#10;&#10;Description automatically generated with medium confidence">
            <a:extLst>
              <a:ext uri="{FF2B5EF4-FFF2-40B4-BE49-F238E27FC236}">
                <a16:creationId xmlns:a16="http://schemas.microsoft.com/office/drawing/2014/main" id="{E0877085-4BC2-FEC7-FCE9-AF92740A91B3}"/>
              </a:ext>
            </a:extLst>
          </p:cNvPr>
          <p:cNvPicPr>
            <a:picLocks noChangeAspect="1"/>
          </p:cNvPicPr>
          <p:nvPr/>
        </p:nvPicPr>
        <p:blipFill rotWithShape="1">
          <a:blip r:embed="rId2"/>
          <a:srcRect t="24829" b="18921"/>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65EA9E4A-1B4A-27DB-C0F7-00CF65924789}"/>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a:solidFill>
                  <a:srgbClr val="FFFFFF"/>
                </a:solidFill>
              </a:rPr>
              <a:t>Putting it all together</a:t>
            </a:r>
          </a:p>
        </p:txBody>
      </p:sp>
      <p:sp>
        <p:nvSpPr>
          <p:cNvPr id="3" name="Text Placeholder 2">
            <a:extLst>
              <a:ext uri="{FF2B5EF4-FFF2-40B4-BE49-F238E27FC236}">
                <a16:creationId xmlns:a16="http://schemas.microsoft.com/office/drawing/2014/main" id="{10AD5FF7-537E-AA70-2B69-7C287D0BDAC4}"/>
              </a:ext>
            </a:extLst>
          </p:cNvPr>
          <p:cNvSpPr>
            <a:spLocks noGrp="1"/>
          </p:cNvSpPr>
          <p:nvPr>
            <p:ph type="body" idx="1"/>
          </p:nvPr>
        </p:nvSpPr>
        <p:spPr>
          <a:xfrm>
            <a:off x="584200" y="5145513"/>
            <a:ext cx="3412067" cy="738820"/>
          </a:xfrm>
        </p:spPr>
        <p:txBody>
          <a:bodyPr vert="horz" lIns="91440" tIns="45720" rIns="91440" bIns="45720" rtlCol="0" anchor="t">
            <a:normAutofit/>
          </a:bodyPr>
          <a:lstStyle/>
          <a:p>
            <a:endParaRPr lang="en-US" sz="1600">
              <a:solidFill>
                <a:srgbClr val="EBEBEB"/>
              </a:solidFill>
            </a:endParaRPr>
          </a:p>
        </p:txBody>
      </p:sp>
    </p:spTree>
    <p:extLst>
      <p:ext uri="{BB962C8B-B14F-4D97-AF65-F5344CB8AC3E}">
        <p14:creationId xmlns:p14="http://schemas.microsoft.com/office/powerpoint/2010/main" val="1490107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8781-F6F1-4E3D-1F63-3DB4665F655A}"/>
              </a:ext>
            </a:extLst>
          </p:cNvPr>
          <p:cNvSpPr>
            <a:spLocks noGrp="1"/>
          </p:cNvSpPr>
          <p:nvPr>
            <p:ph type="title"/>
          </p:nvPr>
        </p:nvSpPr>
        <p:spPr/>
        <p:txBody>
          <a:bodyPr/>
          <a:lstStyle/>
          <a:p>
            <a:r>
              <a:rPr lang="en-US" dirty="0"/>
              <a:t>Installing r &amp; R-studio</a:t>
            </a:r>
          </a:p>
        </p:txBody>
      </p:sp>
      <p:pic>
        <p:nvPicPr>
          <p:cNvPr id="7" name="Content Placeholder 6" descr="A blue and grey logo&#10;&#10;Description automatically generated">
            <a:extLst>
              <a:ext uri="{FF2B5EF4-FFF2-40B4-BE49-F238E27FC236}">
                <a16:creationId xmlns:a16="http://schemas.microsoft.com/office/drawing/2014/main" id="{1740DA83-511D-562D-2B9A-8F9E551918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255" y="2560734"/>
            <a:ext cx="3730802" cy="2891372"/>
          </a:xfrm>
        </p:spPr>
      </p:pic>
      <p:pic>
        <p:nvPicPr>
          <p:cNvPr id="9" name="Picture 8" descr="A logo with a blue circle and a blue circle&#10;&#10;Description automatically generated">
            <a:extLst>
              <a:ext uri="{FF2B5EF4-FFF2-40B4-BE49-F238E27FC236}">
                <a16:creationId xmlns:a16="http://schemas.microsoft.com/office/drawing/2014/main" id="{1A794E83-7829-3D10-9498-9A0A08424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061" y="1936720"/>
            <a:ext cx="6672349" cy="2343064"/>
          </a:xfrm>
          <a:prstGeom prst="rect">
            <a:avLst/>
          </a:prstGeom>
        </p:spPr>
      </p:pic>
      <p:pic>
        <p:nvPicPr>
          <p:cNvPr id="11" name="Picture 10" descr="A black background with grey circles&#10;&#10;Description automatically generated">
            <a:extLst>
              <a:ext uri="{FF2B5EF4-FFF2-40B4-BE49-F238E27FC236}">
                <a16:creationId xmlns:a16="http://schemas.microsoft.com/office/drawing/2014/main" id="{7E143A29-F4CE-5E54-2DCE-64172826C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7061" y="4393898"/>
            <a:ext cx="6688160" cy="1739394"/>
          </a:xfrm>
          <a:prstGeom prst="rect">
            <a:avLst/>
          </a:prstGeom>
        </p:spPr>
      </p:pic>
      <p:sp>
        <p:nvSpPr>
          <p:cNvPr id="12" name="Rectangle: Rounded Corners 11">
            <a:extLst>
              <a:ext uri="{FF2B5EF4-FFF2-40B4-BE49-F238E27FC236}">
                <a16:creationId xmlns:a16="http://schemas.microsoft.com/office/drawing/2014/main" id="{BAE376A1-DB2B-F26F-56C6-C1E4C287D40B}"/>
              </a:ext>
            </a:extLst>
          </p:cNvPr>
          <p:cNvSpPr/>
          <p:nvPr/>
        </p:nvSpPr>
        <p:spPr>
          <a:xfrm>
            <a:off x="1792356" y="6247406"/>
            <a:ext cx="8607287" cy="4969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hlinkClick r:id="rId6"/>
              </a:rPr>
              <a:t>LINK TO INSTALL GUIDE</a:t>
            </a:r>
            <a:endParaRPr lang="en-US" dirty="0"/>
          </a:p>
        </p:txBody>
      </p:sp>
    </p:spTree>
    <p:extLst>
      <p:ext uri="{BB962C8B-B14F-4D97-AF65-F5344CB8AC3E}">
        <p14:creationId xmlns:p14="http://schemas.microsoft.com/office/powerpoint/2010/main" val="3663601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A784C8-2563-AC66-B890-5F5C52CCFB2B}"/>
              </a:ext>
            </a:extLst>
          </p:cNvPr>
          <p:cNvSpPr>
            <a:spLocks noGrp="1"/>
          </p:cNvSpPr>
          <p:nvPr>
            <p:ph type="title"/>
          </p:nvPr>
        </p:nvSpPr>
        <p:spPr/>
        <p:txBody>
          <a:bodyPr/>
          <a:lstStyle/>
          <a:p>
            <a:r>
              <a:rPr lang="en-US" dirty="0"/>
              <a:t>Putting it together - overview</a:t>
            </a:r>
          </a:p>
        </p:txBody>
      </p:sp>
      <p:sp>
        <p:nvSpPr>
          <p:cNvPr id="5" name="Content Placeholder 4">
            <a:extLst>
              <a:ext uri="{FF2B5EF4-FFF2-40B4-BE49-F238E27FC236}">
                <a16:creationId xmlns:a16="http://schemas.microsoft.com/office/drawing/2014/main" id="{67317ED3-A3CB-EB52-6C82-C7749C49EE02}"/>
              </a:ext>
            </a:extLst>
          </p:cNvPr>
          <p:cNvSpPr>
            <a:spLocks noGrp="1"/>
          </p:cNvSpPr>
          <p:nvPr>
            <p:ph idx="1"/>
          </p:nvPr>
        </p:nvSpPr>
        <p:spPr>
          <a:xfrm>
            <a:off x="581192" y="2180496"/>
            <a:ext cx="11029615" cy="4161098"/>
          </a:xfrm>
        </p:spPr>
        <p:txBody>
          <a:bodyPr>
            <a:normAutofit/>
          </a:bodyPr>
          <a:lstStyle/>
          <a:p>
            <a:r>
              <a:rPr lang="en-US" sz="2400" dirty="0"/>
              <a:t>Step 1: Create File Structure</a:t>
            </a:r>
          </a:p>
          <a:p>
            <a:pPr lvl="1"/>
            <a:r>
              <a:rPr lang="en-US" sz="2000" dirty="0"/>
              <a:t>One folder for the current project</a:t>
            </a:r>
          </a:p>
          <a:p>
            <a:pPr lvl="1"/>
            <a:r>
              <a:rPr lang="en-US" sz="2000" dirty="0"/>
              <a:t>Download the data to put in there</a:t>
            </a:r>
          </a:p>
          <a:p>
            <a:r>
              <a:rPr lang="en-US" sz="2400" dirty="0"/>
              <a:t>Step 2: Create Notebook (</a:t>
            </a:r>
            <a:r>
              <a:rPr lang="en-US" sz="2400" dirty="0">
                <a:hlinkClick r:id="rId2"/>
              </a:rPr>
              <a:t>helpful resource for further reading</a:t>
            </a:r>
            <a:r>
              <a:rPr lang="en-US" sz="2400" dirty="0"/>
              <a:t>)</a:t>
            </a:r>
          </a:p>
          <a:p>
            <a:pPr lvl="1"/>
            <a:r>
              <a:rPr lang="en-US" sz="2000" dirty="0"/>
              <a:t>Install packages – </a:t>
            </a:r>
            <a:r>
              <a:rPr lang="en-US" sz="2000" dirty="0">
                <a:latin typeface="Cascadia Code SemiBold" panose="020B0609020000020004" pitchFamily="49" charset="0"/>
                <a:ea typeface="Cascadia Code SemiBold" panose="020B0609020000020004" pitchFamily="49" charset="0"/>
                <a:cs typeface="Cascadia Code SemiBold" panose="020B0609020000020004" pitchFamily="49" charset="0"/>
              </a:rPr>
              <a:t>here()</a:t>
            </a:r>
          </a:p>
          <a:p>
            <a:pPr lvl="1"/>
            <a:r>
              <a:rPr lang="en-US" sz="2000" dirty="0"/>
              <a:t>Put libraries in the code chunk</a:t>
            </a:r>
          </a:p>
          <a:p>
            <a:r>
              <a:rPr lang="en-US" sz="2400" dirty="0"/>
              <a:t>Step 3: Load in Data</a:t>
            </a:r>
          </a:p>
          <a:p>
            <a:pPr lvl="1"/>
            <a:r>
              <a:rPr lang="en-US" sz="2000" dirty="0"/>
              <a:t>Using haven package (</a:t>
            </a:r>
            <a:r>
              <a:rPr lang="en-US" sz="2000" dirty="0">
                <a:hlinkClick r:id="rId3"/>
              </a:rPr>
              <a:t>https://haven.tidyverse.org/</a:t>
            </a:r>
            <a:r>
              <a:rPr lang="en-US" sz="2000" dirty="0"/>
              <a:t>)</a:t>
            </a:r>
          </a:p>
        </p:txBody>
      </p:sp>
    </p:spTree>
    <p:extLst>
      <p:ext uri="{BB962C8B-B14F-4D97-AF65-F5344CB8AC3E}">
        <p14:creationId xmlns:p14="http://schemas.microsoft.com/office/powerpoint/2010/main" val="3157668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101D-8FC9-4CC4-266C-D139C4085D36}"/>
              </a:ext>
            </a:extLst>
          </p:cNvPr>
          <p:cNvSpPr>
            <a:spLocks noGrp="1"/>
          </p:cNvSpPr>
          <p:nvPr>
            <p:ph type="title"/>
          </p:nvPr>
        </p:nvSpPr>
        <p:spPr/>
        <p:txBody>
          <a:bodyPr/>
          <a:lstStyle/>
          <a:p>
            <a:r>
              <a:rPr lang="en-US" dirty="0"/>
              <a:t>RSTUDIO – Importing/Reading data</a:t>
            </a:r>
          </a:p>
        </p:txBody>
      </p:sp>
      <p:pic>
        <p:nvPicPr>
          <p:cNvPr id="5" name="Content Placeholder 4">
            <a:extLst>
              <a:ext uri="{FF2B5EF4-FFF2-40B4-BE49-F238E27FC236}">
                <a16:creationId xmlns:a16="http://schemas.microsoft.com/office/drawing/2014/main" id="{980BD410-1112-5D1B-7C0E-77A5F4FF1029}"/>
              </a:ext>
            </a:extLst>
          </p:cNvPr>
          <p:cNvPicPr>
            <a:picLocks noGrp="1" noChangeAspect="1"/>
          </p:cNvPicPr>
          <p:nvPr>
            <p:ph idx="1"/>
          </p:nvPr>
        </p:nvPicPr>
        <p:blipFill>
          <a:blip r:embed="rId2"/>
          <a:stretch>
            <a:fillRect/>
          </a:stretch>
        </p:blipFill>
        <p:spPr>
          <a:xfrm>
            <a:off x="702773" y="1978462"/>
            <a:ext cx="3802388" cy="3350058"/>
          </a:xfrm>
        </p:spPr>
      </p:pic>
      <p:cxnSp>
        <p:nvCxnSpPr>
          <p:cNvPr id="7" name="Straight Arrow Connector 6">
            <a:extLst>
              <a:ext uri="{FF2B5EF4-FFF2-40B4-BE49-F238E27FC236}">
                <a16:creationId xmlns:a16="http://schemas.microsoft.com/office/drawing/2014/main" id="{B92A7B4B-FD4A-342A-4662-28F1F039596D}"/>
              </a:ext>
            </a:extLst>
          </p:cNvPr>
          <p:cNvCxnSpPr>
            <a:cxnSpLocks/>
          </p:cNvCxnSpPr>
          <p:nvPr/>
        </p:nvCxnSpPr>
        <p:spPr>
          <a:xfrm flipH="1" flipV="1">
            <a:off x="1822222" y="2762935"/>
            <a:ext cx="3072120" cy="217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CA1362C1-97CD-D273-72C5-A5B43A0B9775}"/>
              </a:ext>
            </a:extLst>
          </p:cNvPr>
          <p:cNvSpPr/>
          <p:nvPr/>
        </p:nvSpPr>
        <p:spPr>
          <a:xfrm>
            <a:off x="4999596" y="2473481"/>
            <a:ext cx="3558925" cy="1743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file – refers to where on your computer this file lives. How can you give directions to get to this specific data file?</a:t>
            </a:r>
          </a:p>
        </p:txBody>
      </p:sp>
    </p:spTree>
    <p:extLst>
      <p:ext uri="{BB962C8B-B14F-4D97-AF65-F5344CB8AC3E}">
        <p14:creationId xmlns:p14="http://schemas.microsoft.com/office/powerpoint/2010/main" val="3447497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101D-8FC9-4CC4-266C-D139C4085D36}"/>
              </a:ext>
            </a:extLst>
          </p:cNvPr>
          <p:cNvSpPr>
            <a:spLocks noGrp="1"/>
          </p:cNvSpPr>
          <p:nvPr>
            <p:ph type="title"/>
          </p:nvPr>
        </p:nvSpPr>
        <p:spPr/>
        <p:txBody>
          <a:bodyPr/>
          <a:lstStyle/>
          <a:p>
            <a:r>
              <a:rPr lang="en-US" dirty="0"/>
              <a:t>RSTUDIO – Importing/Reading data</a:t>
            </a:r>
          </a:p>
        </p:txBody>
      </p:sp>
      <p:pic>
        <p:nvPicPr>
          <p:cNvPr id="5" name="Content Placeholder 4">
            <a:extLst>
              <a:ext uri="{FF2B5EF4-FFF2-40B4-BE49-F238E27FC236}">
                <a16:creationId xmlns:a16="http://schemas.microsoft.com/office/drawing/2014/main" id="{980BD410-1112-5D1B-7C0E-77A5F4FF1029}"/>
              </a:ext>
            </a:extLst>
          </p:cNvPr>
          <p:cNvPicPr>
            <a:picLocks noGrp="1" noChangeAspect="1"/>
          </p:cNvPicPr>
          <p:nvPr>
            <p:ph idx="1"/>
          </p:nvPr>
        </p:nvPicPr>
        <p:blipFill>
          <a:blip r:embed="rId2"/>
          <a:stretch>
            <a:fillRect/>
          </a:stretch>
        </p:blipFill>
        <p:spPr>
          <a:xfrm>
            <a:off x="702773" y="1978462"/>
            <a:ext cx="3802388" cy="3350058"/>
          </a:xfrm>
        </p:spPr>
      </p:pic>
      <p:cxnSp>
        <p:nvCxnSpPr>
          <p:cNvPr id="7" name="Straight Arrow Connector 6">
            <a:extLst>
              <a:ext uri="{FF2B5EF4-FFF2-40B4-BE49-F238E27FC236}">
                <a16:creationId xmlns:a16="http://schemas.microsoft.com/office/drawing/2014/main" id="{B92A7B4B-FD4A-342A-4662-28F1F039596D}"/>
              </a:ext>
            </a:extLst>
          </p:cNvPr>
          <p:cNvCxnSpPr>
            <a:cxnSpLocks/>
          </p:cNvCxnSpPr>
          <p:nvPr/>
        </p:nvCxnSpPr>
        <p:spPr>
          <a:xfrm flipH="1" flipV="1">
            <a:off x="1822222" y="2762935"/>
            <a:ext cx="3072120" cy="217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cartoon of a road with a backpack and a tree&#10;&#10;Description automatically generated with medium confidence">
            <a:extLst>
              <a:ext uri="{FF2B5EF4-FFF2-40B4-BE49-F238E27FC236}">
                <a16:creationId xmlns:a16="http://schemas.microsoft.com/office/drawing/2014/main" id="{2E46FDF7-E52C-F2C4-A7D0-4BE32EB79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851" y="1860682"/>
            <a:ext cx="5689956" cy="4897632"/>
          </a:xfrm>
          <a:prstGeom prst="rect">
            <a:avLst/>
          </a:prstGeom>
        </p:spPr>
      </p:pic>
      <p:pic>
        <p:nvPicPr>
          <p:cNvPr id="4" name="Picture 3">
            <a:extLst>
              <a:ext uri="{FF2B5EF4-FFF2-40B4-BE49-F238E27FC236}">
                <a16:creationId xmlns:a16="http://schemas.microsoft.com/office/drawing/2014/main" id="{36BAA6DA-E7D4-38CC-6110-27CB6608D21F}"/>
              </a:ext>
            </a:extLst>
          </p:cNvPr>
          <p:cNvPicPr>
            <a:picLocks noChangeAspect="1"/>
          </p:cNvPicPr>
          <p:nvPr/>
        </p:nvPicPr>
        <p:blipFill>
          <a:blip r:embed="rId4"/>
          <a:stretch>
            <a:fillRect/>
          </a:stretch>
        </p:blipFill>
        <p:spPr>
          <a:xfrm>
            <a:off x="109335" y="5385023"/>
            <a:ext cx="5107527" cy="1219708"/>
          </a:xfrm>
          <a:prstGeom prst="rect">
            <a:avLst/>
          </a:prstGeom>
        </p:spPr>
      </p:pic>
    </p:spTree>
    <p:extLst>
      <p:ext uri="{BB962C8B-B14F-4D97-AF65-F5344CB8AC3E}">
        <p14:creationId xmlns:p14="http://schemas.microsoft.com/office/powerpoint/2010/main" val="2685714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683A-FF6A-19E8-BAA0-F464AB97748A}"/>
              </a:ext>
            </a:extLst>
          </p:cNvPr>
          <p:cNvSpPr>
            <a:spLocks noGrp="1"/>
          </p:cNvSpPr>
          <p:nvPr>
            <p:ph type="title"/>
          </p:nvPr>
        </p:nvSpPr>
        <p:spPr/>
        <p:txBody>
          <a:bodyPr/>
          <a:lstStyle/>
          <a:p>
            <a:r>
              <a:rPr lang="en-US" dirty="0"/>
              <a:t>Wrapping up</a:t>
            </a:r>
          </a:p>
        </p:txBody>
      </p:sp>
      <p:sp>
        <p:nvSpPr>
          <p:cNvPr id="3" name="Content Placeholder 2">
            <a:extLst>
              <a:ext uri="{FF2B5EF4-FFF2-40B4-BE49-F238E27FC236}">
                <a16:creationId xmlns:a16="http://schemas.microsoft.com/office/drawing/2014/main" id="{EB2208D2-4FEA-E33B-6962-66B33C00BB75}"/>
              </a:ext>
            </a:extLst>
          </p:cNvPr>
          <p:cNvSpPr>
            <a:spLocks noGrp="1"/>
          </p:cNvSpPr>
          <p:nvPr>
            <p:ph idx="1"/>
          </p:nvPr>
        </p:nvSpPr>
        <p:spPr/>
        <p:txBody>
          <a:bodyPr/>
          <a:lstStyle/>
          <a:p>
            <a:r>
              <a:rPr lang="en-US" dirty="0"/>
              <a:t>No class on Monday (9/4) – Labor Day</a:t>
            </a:r>
          </a:p>
          <a:p>
            <a:r>
              <a:rPr lang="en-US" dirty="0"/>
              <a:t>No office hours Thursday (8/31)</a:t>
            </a:r>
          </a:p>
          <a:p>
            <a:r>
              <a:rPr lang="en-US" dirty="0"/>
              <a:t>Read the “Open Science Collaboration 2015” that is on MyCourses to prepare </a:t>
            </a:r>
            <a:r>
              <a:rPr lang="en-US"/>
              <a:t>for next week </a:t>
            </a:r>
          </a:p>
        </p:txBody>
      </p:sp>
    </p:spTree>
    <p:extLst>
      <p:ext uri="{BB962C8B-B14F-4D97-AF65-F5344CB8AC3E}">
        <p14:creationId xmlns:p14="http://schemas.microsoft.com/office/powerpoint/2010/main" val="2296341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C2065-06A9-1FF7-9088-2F61236C9072}"/>
              </a:ext>
            </a:extLst>
          </p:cNvPr>
          <p:cNvSpPr>
            <a:spLocks noGrp="1"/>
          </p:cNvSpPr>
          <p:nvPr>
            <p:ph type="title"/>
          </p:nvPr>
        </p:nvSpPr>
        <p:spPr/>
        <p:txBody>
          <a:bodyPr/>
          <a:lstStyle/>
          <a:p>
            <a:r>
              <a:rPr lang="en-US" dirty="0" err="1"/>
              <a:t>Rstudio</a:t>
            </a:r>
            <a:r>
              <a:rPr lang="en-US" dirty="0"/>
              <a:t> cloud (posit cloud)</a:t>
            </a:r>
          </a:p>
        </p:txBody>
      </p:sp>
      <p:sp>
        <p:nvSpPr>
          <p:cNvPr id="3" name="Content Placeholder 2">
            <a:extLst>
              <a:ext uri="{FF2B5EF4-FFF2-40B4-BE49-F238E27FC236}">
                <a16:creationId xmlns:a16="http://schemas.microsoft.com/office/drawing/2014/main" id="{0D1D1FD7-9948-C7C0-ECBC-69FB161CB90B}"/>
              </a:ext>
            </a:extLst>
          </p:cNvPr>
          <p:cNvSpPr>
            <a:spLocks noGrp="1"/>
          </p:cNvSpPr>
          <p:nvPr>
            <p:ph idx="1"/>
          </p:nvPr>
        </p:nvSpPr>
        <p:spPr/>
        <p:txBody>
          <a:bodyPr>
            <a:normAutofit/>
          </a:bodyPr>
          <a:lstStyle/>
          <a:p>
            <a:r>
              <a:rPr lang="en-US" sz="3600" dirty="0">
                <a:hlinkClick r:id="rId2"/>
              </a:rPr>
              <a:t>https://posit.cloud/plans/free</a:t>
            </a:r>
            <a:r>
              <a:rPr lang="en-US" sz="3600" dirty="0"/>
              <a:t> </a:t>
            </a:r>
          </a:p>
          <a:p>
            <a:r>
              <a:rPr lang="en-US" sz="3600" dirty="0"/>
              <a:t>Cloud version of RStudio</a:t>
            </a:r>
          </a:p>
          <a:p>
            <a:r>
              <a:rPr lang="en-US" sz="3600" dirty="0"/>
              <a:t>Signup for the free version</a:t>
            </a:r>
          </a:p>
        </p:txBody>
      </p:sp>
    </p:spTree>
    <p:extLst>
      <p:ext uri="{BB962C8B-B14F-4D97-AF65-F5344CB8AC3E}">
        <p14:creationId xmlns:p14="http://schemas.microsoft.com/office/powerpoint/2010/main" val="2548939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4"/>
        <p:cNvGrpSpPr/>
        <p:nvPr/>
      </p:nvGrpSpPr>
      <p:grpSpPr>
        <a:xfrm>
          <a:off x="0" y="0"/>
          <a:ext cx="0" cy="0"/>
          <a:chOff x="0" y="0"/>
          <a:chExt cx="0" cy="0"/>
        </a:xfrm>
      </p:grpSpPr>
      <p:sp>
        <p:nvSpPr>
          <p:cNvPr id="156" name="Rectangle 14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4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Google Shape;135;p20"/>
          <p:cNvSpPr txBox="1">
            <a:spLocks noGrp="1"/>
          </p:cNvSpPr>
          <p:nvPr>
            <p:ph type="title"/>
          </p:nvPr>
        </p:nvSpPr>
        <p:spPr>
          <a:xfrm>
            <a:off x="764110" y="826346"/>
            <a:ext cx="3171905" cy="1013800"/>
          </a:xfrm>
          <a:prstGeom prst="rect">
            <a:avLst/>
          </a:prstGeom>
        </p:spPr>
        <p:txBody>
          <a:bodyPr spcFirstLastPara="1" vert="horz" lIns="121900" tIns="121900" rIns="121900" bIns="121900" rtlCol="0" anchorCtr="0">
            <a:normAutofit/>
          </a:bodyPr>
          <a:lstStyle/>
          <a:p>
            <a:r>
              <a:rPr lang="en-US" sz="2400">
                <a:solidFill>
                  <a:srgbClr val="FFFFFF"/>
                </a:solidFill>
              </a:rPr>
              <a:t>Customization</a:t>
            </a:r>
          </a:p>
        </p:txBody>
      </p:sp>
      <p:grpSp>
        <p:nvGrpSpPr>
          <p:cNvPr id="146" name="Group 145">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7" name="Rectangle 146">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8" name="Rectangle 147">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9" name="Rectangle 148">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36" name="Google Shape;136;p20"/>
          <p:cNvSpPr txBox="1">
            <a:spLocks noGrp="1"/>
          </p:cNvSpPr>
          <p:nvPr>
            <p:ph idx="1"/>
          </p:nvPr>
        </p:nvSpPr>
        <p:spPr>
          <a:xfrm>
            <a:off x="764110" y="2052084"/>
            <a:ext cx="3033249" cy="3856229"/>
          </a:xfrm>
          <a:prstGeom prst="rect">
            <a:avLst/>
          </a:prstGeom>
        </p:spPr>
        <p:txBody>
          <a:bodyPr spcFirstLastPara="1" vert="horz" lIns="121900" tIns="121900" rIns="121900" bIns="121900" rtlCol="0" anchor="t" anchorCtr="0">
            <a:normAutofit/>
          </a:bodyPr>
          <a:lstStyle/>
          <a:p>
            <a:pPr marL="0" indent="0">
              <a:buNone/>
            </a:pPr>
            <a:r>
              <a:rPr lang="en-US" i="1" dirty="0">
                <a:solidFill>
                  <a:srgbClr val="FFFFFF"/>
                </a:solidFill>
              </a:rPr>
              <a:t>Tools &gt; Global Options &gt; Appearance</a:t>
            </a:r>
          </a:p>
          <a:p>
            <a:pPr marL="0" indent="0">
              <a:spcBef>
                <a:spcPts val="2133"/>
              </a:spcBef>
              <a:buNone/>
            </a:pPr>
            <a:r>
              <a:rPr lang="en-US" dirty="0">
                <a:solidFill>
                  <a:srgbClr val="FFFFFF"/>
                </a:solidFill>
              </a:rPr>
              <a:t>Organize the Pane Layout however you would like</a:t>
            </a:r>
          </a:p>
          <a:p>
            <a:pPr marL="0" indent="0">
              <a:spcBef>
                <a:spcPts val="2133"/>
              </a:spcBef>
              <a:spcAft>
                <a:spcPts val="2133"/>
              </a:spcAft>
              <a:buNone/>
            </a:pPr>
            <a:r>
              <a:rPr lang="en-US" dirty="0">
                <a:solidFill>
                  <a:srgbClr val="FFFFFF"/>
                </a:solidFill>
              </a:rPr>
              <a:t>Update the appearance! This is your program and it should look how you want it to</a:t>
            </a:r>
          </a:p>
        </p:txBody>
      </p:sp>
      <p:pic>
        <p:nvPicPr>
          <p:cNvPr id="137" name="Google Shape;137;p20" descr="A screenshot of a computer&#10;&#10;Description automatically generated"/>
          <p:cNvPicPr preferRelativeResize="0"/>
          <p:nvPr/>
        </p:nvPicPr>
        <p:blipFill>
          <a:blip r:embed="rId3"/>
          <a:stretch>
            <a:fillRect/>
          </a:stretch>
        </p:blipFill>
        <p:spPr>
          <a:xfrm>
            <a:off x="5161722" y="715617"/>
            <a:ext cx="5618921" cy="5510562"/>
          </a:xfrm>
          <a:prstGeom prst="rect">
            <a:avLst/>
          </a:prstGeom>
          <a:noFill/>
        </p:spPr>
      </p:pic>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4" name="Rectangle 2063">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65">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671C20AD-151A-9259-B07F-1B3C3EC7D407}"/>
              </a:ext>
            </a:extLst>
          </p:cNvPr>
          <p:cNvPicPr>
            <a:picLocks noChangeAspect="1"/>
          </p:cNvPicPr>
          <p:nvPr/>
        </p:nvPicPr>
        <p:blipFill rotWithShape="1">
          <a:blip r:embed="rId2"/>
          <a:srcRect r="859"/>
          <a:stretch/>
        </p:blipFill>
        <p:spPr>
          <a:xfrm>
            <a:off x="331858" y="263471"/>
            <a:ext cx="6076691" cy="6401417"/>
          </a:xfrm>
          <a:prstGeom prst="rect">
            <a:avLst/>
          </a:prstGeom>
          <a:ln>
            <a:noFill/>
          </a:ln>
          <a:effectLst>
            <a:outerShdw blurRad="292100" dist="139700" dir="2700000" algn="tl" rotWithShape="0">
              <a:srgbClr val="333333">
                <a:alpha val="65000"/>
              </a:srgbClr>
            </a:outerShdw>
          </a:effectLst>
        </p:spPr>
      </p:pic>
      <p:sp>
        <p:nvSpPr>
          <p:cNvPr id="2068" name="Rectangle 2067">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072DB0D-7C5A-3242-30B2-2AC38EB8F01F}"/>
              </a:ext>
            </a:extLst>
          </p:cNvPr>
          <p:cNvSpPr>
            <a:spLocks noGrp="1"/>
          </p:cNvSpPr>
          <p:nvPr>
            <p:ph type="title"/>
          </p:nvPr>
        </p:nvSpPr>
        <p:spPr>
          <a:xfrm>
            <a:off x="6873606" y="938022"/>
            <a:ext cx="4597758" cy="1188720"/>
          </a:xfrm>
        </p:spPr>
        <p:txBody>
          <a:bodyPr>
            <a:normAutofit/>
          </a:bodyPr>
          <a:lstStyle/>
          <a:p>
            <a:r>
              <a:rPr lang="en-US">
                <a:solidFill>
                  <a:schemeClr val="tx1"/>
                </a:solidFill>
              </a:rPr>
              <a:t>Start with a blank slate</a:t>
            </a:r>
          </a:p>
        </p:txBody>
      </p:sp>
      <p:sp>
        <p:nvSpPr>
          <p:cNvPr id="3" name="Content Placeholder 2">
            <a:extLst>
              <a:ext uri="{FF2B5EF4-FFF2-40B4-BE49-F238E27FC236}">
                <a16:creationId xmlns:a16="http://schemas.microsoft.com/office/drawing/2014/main" id="{32B0D905-F30F-29D8-2917-3E3224C1DC68}"/>
              </a:ext>
            </a:extLst>
          </p:cNvPr>
          <p:cNvSpPr>
            <a:spLocks noGrp="1"/>
          </p:cNvSpPr>
          <p:nvPr>
            <p:ph idx="1"/>
          </p:nvPr>
        </p:nvSpPr>
        <p:spPr>
          <a:xfrm>
            <a:off x="6873606" y="2340864"/>
            <a:ext cx="4597758" cy="3793237"/>
          </a:xfrm>
        </p:spPr>
        <p:txBody>
          <a:bodyPr>
            <a:normAutofit/>
          </a:bodyPr>
          <a:lstStyle/>
          <a:p>
            <a:r>
              <a:rPr lang="en-US" b="0" i="0" u="none" strike="noStrike" dirty="0">
                <a:solidFill>
                  <a:schemeClr val="tx1"/>
                </a:solidFill>
                <a:effectLst/>
                <a:latin typeface="Arial" panose="020B0604020202020204" pitchFamily="34" charset="0"/>
              </a:rPr>
              <a:t>By default, R Studio saves all of the objects in your environment. In general, this is not ideal, because it means that you may have taken steps interactively that are not documented in your code. </a:t>
            </a:r>
          </a:p>
          <a:p>
            <a:r>
              <a:rPr lang="en-US" b="0" i="0" u="none" strike="noStrike" dirty="0">
                <a:solidFill>
                  <a:schemeClr val="tx1"/>
                </a:solidFill>
                <a:effectLst/>
                <a:latin typeface="Arial" panose="020B0604020202020204" pitchFamily="34" charset="0"/>
              </a:rPr>
              <a:t>Navigate to </a:t>
            </a:r>
            <a:r>
              <a:rPr lang="en-US" b="1" i="1" u="none" strike="noStrike" dirty="0">
                <a:solidFill>
                  <a:schemeClr val="tx1"/>
                </a:solidFill>
                <a:effectLst/>
                <a:latin typeface="Arial" panose="020B0604020202020204" pitchFamily="34" charset="0"/>
              </a:rPr>
              <a:t>Tools &gt; Global Options</a:t>
            </a:r>
            <a:endParaRPr lang="en-US" dirty="0">
              <a:solidFill>
                <a:schemeClr val="tx1"/>
              </a:solidFill>
            </a:endParaRPr>
          </a:p>
        </p:txBody>
      </p:sp>
      <p:cxnSp>
        <p:nvCxnSpPr>
          <p:cNvPr id="7" name="Straight Arrow Connector 6">
            <a:extLst>
              <a:ext uri="{FF2B5EF4-FFF2-40B4-BE49-F238E27FC236}">
                <a16:creationId xmlns:a16="http://schemas.microsoft.com/office/drawing/2014/main" id="{2E350B5C-709F-8967-4ADA-C20BA876B9A2}"/>
              </a:ext>
            </a:extLst>
          </p:cNvPr>
          <p:cNvCxnSpPr/>
          <p:nvPr/>
        </p:nvCxnSpPr>
        <p:spPr>
          <a:xfrm>
            <a:off x="511444" y="3169403"/>
            <a:ext cx="1309607" cy="1937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D175B5-1A45-1A8F-4CC7-37B93D859DB1}"/>
              </a:ext>
            </a:extLst>
          </p:cNvPr>
          <p:cNvCxnSpPr>
            <a:cxnSpLocks/>
          </p:cNvCxnSpPr>
          <p:nvPr/>
        </p:nvCxnSpPr>
        <p:spPr>
          <a:xfrm flipH="1" flipV="1">
            <a:off x="4539034" y="3622729"/>
            <a:ext cx="1371046" cy="2059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2371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41E7DC-C148-4A95-AF2B-D613C2820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3FB3E502-7B9D-4CC2-AEF1-61E35D08E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C3DFB63-5ACC-44EB-A0A9-33D0ADA3E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56C9DE"/>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Content Placeholder 8" descr="A screenshot of a computer&#10;&#10;Description automatically generated">
            <a:extLst>
              <a:ext uri="{FF2B5EF4-FFF2-40B4-BE49-F238E27FC236}">
                <a16:creationId xmlns:a16="http://schemas.microsoft.com/office/drawing/2014/main" id="{CAAF58B2-5645-F577-1CB6-C988A9876D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54"/>
          <a:stretch/>
        </p:blipFill>
        <p:spPr>
          <a:xfrm>
            <a:off x="835680" y="128839"/>
            <a:ext cx="10326433" cy="6600322"/>
          </a:xfrm>
        </p:spPr>
      </p:pic>
      <p:sp>
        <p:nvSpPr>
          <p:cNvPr id="11" name="Rectangle: Rounded Corners 10">
            <a:extLst>
              <a:ext uri="{FF2B5EF4-FFF2-40B4-BE49-F238E27FC236}">
                <a16:creationId xmlns:a16="http://schemas.microsoft.com/office/drawing/2014/main" id="{D53F178D-640B-0A68-1C28-1BF6C3209F8B}"/>
              </a:ext>
            </a:extLst>
          </p:cNvPr>
          <p:cNvSpPr/>
          <p:nvPr/>
        </p:nvSpPr>
        <p:spPr>
          <a:xfrm>
            <a:off x="1348577" y="1572241"/>
            <a:ext cx="3789168" cy="11314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Script Editor – Where you write your script. You can save it and keep your “recipe”</a:t>
            </a:r>
          </a:p>
        </p:txBody>
      </p:sp>
      <p:sp>
        <p:nvSpPr>
          <p:cNvPr id="13" name="Rectangle: Rounded Corners 12">
            <a:extLst>
              <a:ext uri="{FF2B5EF4-FFF2-40B4-BE49-F238E27FC236}">
                <a16:creationId xmlns:a16="http://schemas.microsoft.com/office/drawing/2014/main" id="{7D91657C-49B0-4445-A1C3-E6B41AB14D4D}"/>
              </a:ext>
            </a:extLst>
          </p:cNvPr>
          <p:cNvSpPr/>
          <p:nvPr/>
        </p:nvSpPr>
        <p:spPr>
          <a:xfrm>
            <a:off x="1612810" y="4592831"/>
            <a:ext cx="3789168" cy="11314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Console – Here you will see the code you have run as well as output/results from the tests</a:t>
            </a:r>
          </a:p>
        </p:txBody>
      </p:sp>
      <p:sp>
        <p:nvSpPr>
          <p:cNvPr id="15" name="Rectangle: Rounded Corners 14">
            <a:extLst>
              <a:ext uri="{FF2B5EF4-FFF2-40B4-BE49-F238E27FC236}">
                <a16:creationId xmlns:a16="http://schemas.microsoft.com/office/drawing/2014/main" id="{44BAA12B-E4F4-BAAD-3EA6-94BB453ED65B}"/>
              </a:ext>
            </a:extLst>
          </p:cNvPr>
          <p:cNvSpPr/>
          <p:nvPr/>
        </p:nvSpPr>
        <p:spPr>
          <a:xfrm>
            <a:off x="6799925" y="4044092"/>
            <a:ext cx="3789168" cy="11314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Viewer Pane – This is where plots an tables will appear</a:t>
            </a:r>
          </a:p>
        </p:txBody>
      </p:sp>
      <p:sp>
        <p:nvSpPr>
          <p:cNvPr id="17" name="Rectangle: Rounded Corners 16">
            <a:extLst>
              <a:ext uri="{FF2B5EF4-FFF2-40B4-BE49-F238E27FC236}">
                <a16:creationId xmlns:a16="http://schemas.microsoft.com/office/drawing/2014/main" id="{874D1E24-DDA2-EB01-02FF-5B61A07D42DF}"/>
              </a:ext>
            </a:extLst>
          </p:cNvPr>
          <p:cNvSpPr/>
          <p:nvPr/>
        </p:nvSpPr>
        <p:spPr>
          <a:xfrm>
            <a:off x="6855809" y="1514132"/>
            <a:ext cx="3789168" cy="11314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Environment – Where your data and the objects you create will be stored</a:t>
            </a:r>
          </a:p>
        </p:txBody>
      </p:sp>
    </p:spTree>
    <p:extLst>
      <p:ext uri="{BB962C8B-B14F-4D97-AF65-F5344CB8AC3E}">
        <p14:creationId xmlns:p14="http://schemas.microsoft.com/office/powerpoint/2010/main" val="420966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412F9-4A91-6108-BBEE-C4B8F7FFBCFF}"/>
              </a:ext>
            </a:extLst>
          </p:cNvPr>
          <p:cNvSpPr>
            <a:spLocks noGrp="1"/>
          </p:cNvSpPr>
          <p:nvPr>
            <p:ph type="title"/>
          </p:nvPr>
        </p:nvSpPr>
        <p:spPr/>
        <p:txBody>
          <a:bodyPr/>
          <a:lstStyle/>
          <a:p>
            <a:r>
              <a:rPr lang="en-US" dirty="0" err="1"/>
              <a:t>Rstudio</a:t>
            </a:r>
            <a:r>
              <a:rPr lang="en-US" dirty="0"/>
              <a:t> - Console</a:t>
            </a:r>
          </a:p>
        </p:txBody>
      </p:sp>
      <p:sp>
        <p:nvSpPr>
          <p:cNvPr id="3" name="Content Placeholder 2">
            <a:extLst>
              <a:ext uri="{FF2B5EF4-FFF2-40B4-BE49-F238E27FC236}">
                <a16:creationId xmlns:a16="http://schemas.microsoft.com/office/drawing/2014/main" id="{6679AA58-E979-8550-0BD6-33855325557D}"/>
              </a:ext>
            </a:extLst>
          </p:cNvPr>
          <p:cNvSpPr>
            <a:spLocks noGrp="1"/>
          </p:cNvSpPr>
          <p:nvPr>
            <p:ph idx="1"/>
          </p:nvPr>
        </p:nvSpPr>
        <p:spPr/>
        <p:txBody>
          <a:bodyPr/>
          <a:lstStyle/>
          <a:p>
            <a:r>
              <a:rPr lang="en-US" dirty="0"/>
              <a:t>You can type directly into this</a:t>
            </a:r>
          </a:p>
          <a:p>
            <a:r>
              <a:rPr lang="en-US" dirty="0"/>
              <a:t>It will not be saved</a:t>
            </a:r>
          </a:p>
          <a:p>
            <a:r>
              <a:rPr lang="en-US" dirty="0"/>
              <a:t>Simplest thing is to use it as a calculator! Go ahead and try it out</a:t>
            </a:r>
          </a:p>
          <a:p>
            <a:pPr lvl="1"/>
            <a:r>
              <a:rPr lang="en-US" dirty="0"/>
              <a:t>Type 42 + 13 and hit ENTER </a:t>
            </a:r>
            <a:r>
              <a:rPr lang="en-US" dirty="0">
                <a:sym typeface="Wingdings" panose="05000000000000000000" pitchFamily="2" charset="2"/>
              </a:rPr>
              <a:t> This is a </a:t>
            </a:r>
            <a:r>
              <a:rPr lang="en-US" b="1" i="1" dirty="0">
                <a:sym typeface="Wingdings" panose="05000000000000000000" pitchFamily="2" charset="2"/>
              </a:rPr>
              <a:t>command</a:t>
            </a:r>
            <a:endParaRPr lang="en-US" dirty="0">
              <a:sym typeface="Wingdings" panose="05000000000000000000" pitchFamily="2" charset="2"/>
            </a:endParaRPr>
          </a:p>
          <a:p>
            <a:pPr lvl="1"/>
            <a:r>
              <a:rPr lang="en-US" dirty="0">
                <a:sym typeface="Wingdings" panose="05000000000000000000" pitchFamily="2" charset="2"/>
              </a:rPr>
              <a:t>You are commanding the computer to perform the task that you want</a:t>
            </a:r>
          </a:p>
          <a:p>
            <a:pPr lvl="1"/>
            <a:r>
              <a:rPr lang="en-US" dirty="0">
                <a:sym typeface="Wingdings" panose="05000000000000000000" pitchFamily="2" charset="2"/>
              </a:rPr>
              <a:t>Note: Take a look at </a:t>
            </a:r>
            <a:r>
              <a:rPr lang="en-US" dirty="0">
                <a:sym typeface="Wingdings" panose="05000000000000000000" pitchFamily="2" charset="2"/>
                <a:hlinkClick r:id="rId2"/>
              </a:rPr>
              <a:t>3.2 in Learning Statistics with R</a:t>
            </a:r>
            <a:endParaRPr lang="en-US" dirty="0">
              <a:sym typeface="Wingdings" panose="05000000000000000000" pitchFamily="2" charset="2"/>
            </a:endParaRPr>
          </a:p>
          <a:p>
            <a:pPr lvl="2"/>
            <a:r>
              <a:rPr lang="en-US" dirty="0">
                <a:sym typeface="Wingdings" panose="05000000000000000000" pitchFamily="2" charset="2"/>
              </a:rPr>
              <a:t>Another resource is </a:t>
            </a:r>
            <a:r>
              <a:rPr lang="en-US" dirty="0">
                <a:sym typeface="Wingdings" panose="05000000000000000000" pitchFamily="2" charset="2"/>
                <a:hlinkClick r:id="rId3"/>
              </a:rPr>
              <a:t>R for Data Science Chapter 3</a:t>
            </a:r>
            <a:endParaRPr lang="en-US" dirty="0">
              <a:sym typeface="Wingdings" panose="05000000000000000000" pitchFamily="2" charset="2"/>
            </a:endParaRPr>
          </a:p>
        </p:txBody>
      </p:sp>
      <p:pic>
        <p:nvPicPr>
          <p:cNvPr id="5" name="Content Placeholder 8" descr="A screenshot of a computer&#10;&#10;Description automatically generated">
            <a:extLst>
              <a:ext uri="{FF2B5EF4-FFF2-40B4-BE49-F238E27FC236}">
                <a16:creationId xmlns:a16="http://schemas.microsoft.com/office/drawing/2014/main" id="{E7338450-B464-8E56-EB7E-78F97556DF6B}"/>
              </a:ext>
            </a:extLst>
          </p:cNvPr>
          <p:cNvPicPr>
            <a:picLocks noChangeAspect="1"/>
          </p:cNvPicPr>
          <p:nvPr/>
        </p:nvPicPr>
        <p:blipFill rotWithShape="1">
          <a:blip r:embed="rId4">
            <a:extLst>
              <a:ext uri="{28A0092B-C50C-407E-A947-70E740481C1C}">
                <a14:useLocalDpi xmlns:a14="http://schemas.microsoft.com/office/drawing/2010/main" val="0"/>
              </a:ext>
            </a:extLst>
          </a:blip>
          <a:srcRect t="554"/>
          <a:stretch/>
        </p:blipFill>
        <p:spPr>
          <a:xfrm>
            <a:off x="7077969" y="125931"/>
            <a:ext cx="4975297" cy="3180049"/>
          </a:xfrm>
          <a:prstGeom prst="rect">
            <a:avLst/>
          </a:prstGeom>
        </p:spPr>
      </p:pic>
      <p:sp>
        <p:nvSpPr>
          <p:cNvPr id="6" name="Rectangle: Rounded Corners 5">
            <a:extLst>
              <a:ext uri="{FF2B5EF4-FFF2-40B4-BE49-F238E27FC236}">
                <a16:creationId xmlns:a16="http://schemas.microsoft.com/office/drawing/2014/main" id="{935F0978-E258-3603-3061-00D433D9E6DE}"/>
              </a:ext>
            </a:extLst>
          </p:cNvPr>
          <p:cNvSpPr/>
          <p:nvPr/>
        </p:nvSpPr>
        <p:spPr>
          <a:xfrm>
            <a:off x="6959965" y="1644605"/>
            <a:ext cx="2933975" cy="173012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711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FB3E-4A4B-4C61-390C-ED770781CC83}"/>
              </a:ext>
            </a:extLst>
          </p:cNvPr>
          <p:cNvSpPr>
            <a:spLocks noGrp="1"/>
          </p:cNvSpPr>
          <p:nvPr>
            <p:ph type="title"/>
          </p:nvPr>
        </p:nvSpPr>
        <p:spPr/>
        <p:txBody>
          <a:bodyPr/>
          <a:lstStyle/>
          <a:p>
            <a:r>
              <a:rPr lang="en-US" dirty="0"/>
              <a:t>RSTUDIO – Console &amp; Environment</a:t>
            </a:r>
          </a:p>
        </p:txBody>
      </p:sp>
      <p:sp>
        <p:nvSpPr>
          <p:cNvPr id="3" name="Content Placeholder 2">
            <a:extLst>
              <a:ext uri="{FF2B5EF4-FFF2-40B4-BE49-F238E27FC236}">
                <a16:creationId xmlns:a16="http://schemas.microsoft.com/office/drawing/2014/main" id="{0F7CE574-9079-B0FA-53E5-B6656E785176}"/>
              </a:ext>
            </a:extLst>
          </p:cNvPr>
          <p:cNvSpPr>
            <a:spLocks noGrp="1"/>
          </p:cNvSpPr>
          <p:nvPr>
            <p:ph idx="1"/>
          </p:nvPr>
        </p:nvSpPr>
        <p:spPr>
          <a:xfrm>
            <a:off x="581192" y="2180496"/>
            <a:ext cx="11029615" cy="4503176"/>
          </a:xfrm>
        </p:spPr>
        <p:txBody>
          <a:bodyPr>
            <a:normAutofit/>
          </a:bodyPr>
          <a:lstStyle/>
          <a:p>
            <a:r>
              <a:rPr lang="en-US" sz="2000" dirty="0"/>
              <a:t>Creating Objects</a:t>
            </a:r>
          </a:p>
          <a:p>
            <a:pPr lvl="1"/>
            <a:r>
              <a:rPr lang="en-US" sz="1800" dirty="0"/>
              <a:t>“Objects” are containers for information</a:t>
            </a:r>
          </a:p>
          <a:p>
            <a:pPr lvl="1"/>
            <a:r>
              <a:rPr lang="en-US" sz="1800" dirty="0"/>
              <a:t>They are created by using the assignment operator </a:t>
            </a:r>
            <a:r>
              <a:rPr lang="en-US" sz="1800" dirty="0">
                <a:latin typeface="Cascadia Code SemiBold" panose="020B0609020000020004" pitchFamily="49" charset="0"/>
                <a:ea typeface="Cascadia Code SemiBold" panose="020B0609020000020004" pitchFamily="49" charset="0"/>
                <a:cs typeface="Cascadia Code SemiBold" panose="020B0609020000020004" pitchFamily="49" charset="0"/>
              </a:rPr>
              <a:t>&lt;-</a:t>
            </a:r>
          </a:p>
          <a:p>
            <a:pPr lvl="2"/>
            <a:r>
              <a:rPr lang="en-US" sz="1600" dirty="0"/>
              <a:t>Shortcut for inserting the operator:  Alt + - (minus sign)</a:t>
            </a:r>
          </a:p>
          <a:p>
            <a:pPr lvl="1"/>
            <a:r>
              <a:rPr lang="en-US" sz="1800" dirty="0"/>
              <a:t>Try it out! Create an object named “class” and assign it the number of students (16)</a:t>
            </a:r>
          </a:p>
          <a:p>
            <a:pPr lvl="1"/>
            <a:r>
              <a:rPr lang="en-US" sz="1800" dirty="0">
                <a:ea typeface="Cascadia Code SemiBold" panose="020B0609020000020004" pitchFamily="49" charset="0"/>
                <a:cs typeface="Cascadia Code SemiBold" panose="020B0609020000020004" pitchFamily="49" charset="0"/>
              </a:rPr>
              <a:t>Once it is run, you will not see it in the console, but it will appear in the Environment</a:t>
            </a:r>
          </a:p>
          <a:p>
            <a:r>
              <a:rPr lang="en-US" sz="2000" dirty="0">
                <a:ea typeface="Cascadia Code SemiBold" panose="020B0609020000020004" pitchFamily="49" charset="0"/>
                <a:cs typeface="Cascadia Code SemiBold" panose="020B0609020000020004" pitchFamily="49" charset="0"/>
              </a:rPr>
              <a:t>Manipulating Objects</a:t>
            </a:r>
          </a:p>
          <a:p>
            <a:pPr lvl="1"/>
            <a:r>
              <a:rPr lang="en-US" sz="1800" dirty="0">
                <a:ea typeface="Cascadia Code SemiBold" panose="020B0609020000020004" pitchFamily="49" charset="0"/>
                <a:cs typeface="Cascadia Code SemiBold" panose="020B0609020000020004" pitchFamily="49" charset="0"/>
              </a:rPr>
              <a:t>You can use object names in calculations</a:t>
            </a:r>
          </a:p>
          <a:p>
            <a:pPr lvl="1"/>
            <a:r>
              <a:rPr lang="en-US" sz="1800" dirty="0">
                <a:ea typeface="Cascadia Code SemiBold" panose="020B0609020000020004" pitchFamily="49" charset="0"/>
                <a:cs typeface="Cascadia Code SemiBold" panose="020B0609020000020004" pitchFamily="49" charset="0"/>
              </a:rPr>
              <a:t>What happens if 4 students leave the class, how many are left?</a:t>
            </a:r>
          </a:p>
          <a:p>
            <a:pPr lvl="1"/>
            <a:r>
              <a:rPr lang="en-US" sz="1800" dirty="0">
                <a:ea typeface="Cascadia Code SemiBold" panose="020B0609020000020004" pitchFamily="49" charset="0"/>
                <a:cs typeface="Cascadia Code SemiBold" panose="020B0609020000020004" pitchFamily="49" charset="0"/>
              </a:rPr>
              <a:t>Call the object again…did it change?</a:t>
            </a:r>
          </a:p>
          <a:p>
            <a:pPr lvl="2"/>
            <a:r>
              <a:rPr lang="en-US" sz="1600" dirty="0">
                <a:ea typeface="Cascadia Code SemiBold" panose="020B0609020000020004" pitchFamily="49" charset="0"/>
                <a:cs typeface="Cascadia Code SemiBold" panose="020B0609020000020004" pitchFamily="49" charset="0"/>
              </a:rPr>
              <a:t>Updating objects</a:t>
            </a:r>
          </a:p>
          <a:p>
            <a:endParaRPr lang="en-US" sz="2000" dirty="0"/>
          </a:p>
        </p:txBody>
      </p:sp>
      <p:pic>
        <p:nvPicPr>
          <p:cNvPr id="4" name="Content Placeholder 8" descr="A screenshot of a computer&#10;&#10;Description automatically generated">
            <a:extLst>
              <a:ext uri="{FF2B5EF4-FFF2-40B4-BE49-F238E27FC236}">
                <a16:creationId xmlns:a16="http://schemas.microsoft.com/office/drawing/2014/main" id="{D9E59717-1E87-6542-32EB-80901523A2EF}"/>
              </a:ext>
            </a:extLst>
          </p:cNvPr>
          <p:cNvPicPr>
            <a:picLocks noChangeAspect="1"/>
          </p:cNvPicPr>
          <p:nvPr/>
        </p:nvPicPr>
        <p:blipFill rotWithShape="1">
          <a:blip r:embed="rId2">
            <a:extLst>
              <a:ext uri="{28A0092B-C50C-407E-A947-70E740481C1C}">
                <a14:useLocalDpi xmlns:a14="http://schemas.microsoft.com/office/drawing/2010/main" val="0"/>
              </a:ext>
            </a:extLst>
          </a:blip>
          <a:srcRect t="554"/>
          <a:stretch/>
        </p:blipFill>
        <p:spPr>
          <a:xfrm>
            <a:off x="7077969" y="125931"/>
            <a:ext cx="4975297" cy="3180049"/>
          </a:xfrm>
          <a:prstGeom prst="rect">
            <a:avLst/>
          </a:prstGeom>
        </p:spPr>
      </p:pic>
      <p:sp>
        <p:nvSpPr>
          <p:cNvPr id="5" name="Rectangle: Rounded Corners 4">
            <a:extLst>
              <a:ext uri="{FF2B5EF4-FFF2-40B4-BE49-F238E27FC236}">
                <a16:creationId xmlns:a16="http://schemas.microsoft.com/office/drawing/2014/main" id="{FC22A523-746C-5775-D98B-4D64EBF8FCB2}"/>
              </a:ext>
            </a:extLst>
          </p:cNvPr>
          <p:cNvSpPr/>
          <p:nvPr/>
        </p:nvSpPr>
        <p:spPr>
          <a:xfrm>
            <a:off x="6959965" y="1644605"/>
            <a:ext cx="2933975" cy="173012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CEA6B6C-1F5C-9828-7AAA-42DC6241C1C1}"/>
              </a:ext>
            </a:extLst>
          </p:cNvPr>
          <p:cNvSpPr/>
          <p:nvPr/>
        </p:nvSpPr>
        <p:spPr>
          <a:xfrm>
            <a:off x="9722901" y="125931"/>
            <a:ext cx="2375900" cy="161845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374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FB3E-4A4B-4C61-390C-ED770781CC83}"/>
              </a:ext>
            </a:extLst>
          </p:cNvPr>
          <p:cNvSpPr>
            <a:spLocks noGrp="1"/>
          </p:cNvSpPr>
          <p:nvPr>
            <p:ph type="title"/>
          </p:nvPr>
        </p:nvSpPr>
        <p:spPr/>
        <p:txBody>
          <a:bodyPr/>
          <a:lstStyle/>
          <a:p>
            <a:r>
              <a:rPr lang="en-US" dirty="0"/>
              <a:t>RSTUDIO – Console &amp; Environment</a:t>
            </a:r>
          </a:p>
        </p:txBody>
      </p:sp>
      <p:sp>
        <p:nvSpPr>
          <p:cNvPr id="3" name="Content Placeholder 2">
            <a:extLst>
              <a:ext uri="{FF2B5EF4-FFF2-40B4-BE49-F238E27FC236}">
                <a16:creationId xmlns:a16="http://schemas.microsoft.com/office/drawing/2014/main" id="{0F7CE574-9079-B0FA-53E5-B6656E785176}"/>
              </a:ext>
            </a:extLst>
          </p:cNvPr>
          <p:cNvSpPr>
            <a:spLocks noGrp="1"/>
          </p:cNvSpPr>
          <p:nvPr>
            <p:ph idx="1"/>
          </p:nvPr>
        </p:nvSpPr>
        <p:spPr>
          <a:xfrm>
            <a:off x="581192" y="2180496"/>
            <a:ext cx="11029615" cy="4503176"/>
          </a:xfrm>
        </p:spPr>
        <p:txBody>
          <a:bodyPr>
            <a:normAutofit/>
          </a:bodyPr>
          <a:lstStyle/>
          <a:p>
            <a:r>
              <a:rPr lang="en-US" sz="2800" dirty="0"/>
              <a:t>Using Functions</a:t>
            </a:r>
          </a:p>
          <a:p>
            <a:pPr lvl="1"/>
            <a:r>
              <a:rPr lang="en-US" sz="2400" dirty="0"/>
              <a:t>Create object </a:t>
            </a:r>
            <a:r>
              <a:rPr lang="en-US" sz="24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class_grade</a:t>
            </a:r>
            <a:r>
              <a:rPr lang="en-US" sz="2400" dirty="0"/>
              <a:t> and assign it a list of numbers (separated by commas) using the combine function </a:t>
            </a:r>
            <a:r>
              <a:rPr lang="en-US" sz="2400" dirty="0">
                <a:latin typeface="Cascadia Code SemiBold" panose="020B0609020000020004" pitchFamily="49" charset="0"/>
                <a:ea typeface="Cascadia Code SemiBold" panose="020B0609020000020004" pitchFamily="49" charset="0"/>
                <a:cs typeface="Cascadia Code SemiBold" panose="020B0609020000020004" pitchFamily="49" charset="0"/>
              </a:rPr>
              <a:t>c()</a:t>
            </a:r>
          </a:p>
          <a:p>
            <a:pPr lvl="1"/>
            <a:r>
              <a:rPr lang="en-US" sz="2400" dirty="0"/>
              <a:t>Use a function to find the average of the grades using a function (Use Google)</a:t>
            </a:r>
          </a:p>
          <a:p>
            <a:pPr lvl="1"/>
            <a:r>
              <a:rPr lang="en-US" sz="2400" dirty="0"/>
              <a:t>Calculate the average manually (with R) to see if they match!</a:t>
            </a:r>
          </a:p>
          <a:p>
            <a:pPr lvl="1"/>
            <a:r>
              <a:rPr lang="en-US" sz="2400" dirty="0"/>
              <a:t>Create an object </a:t>
            </a:r>
            <a:r>
              <a:rPr lang="en-US" sz="2400" dirty="0" err="1">
                <a:latin typeface="Cascadia Code SemiBold" panose="020B0609020000020004" pitchFamily="49" charset="0"/>
                <a:ea typeface="Cascadia Code SemiBold" panose="020B0609020000020004" pitchFamily="49" charset="0"/>
                <a:cs typeface="Cascadia Code SemiBold" panose="020B0609020000020004" pitchFamily="49" charset="0"/>
              </a:rPr>
              <a:t>class_average</a:t>
            </a:r>
            <a:r>
              <a:rPr lang="en-US" sz="2400" dirty="0"/>
              <a:t> that has the class average that you calculated</a:t>
            </a:r>
          </a:p>
          <a:p>
            <a:pPr lvl="2"/>
            <a:r>
              <a:rPr lang="en-US" sz="2200" dirty="0"/>
              <a:t>Maybe you don’t want that many decimal places…</a:t>
            </a:r>
          </a:p>
        </p:txBody>
      </p:sp>
      <p:pic>
        <p:nvPicPr>
          <p:cNvPr id="4" name="Content Placeholder 8" descr="A screenshot of a computer&#10;&#10;Description automatically generated">
            <a:extLst>
              <a:ext uri="{FF2B5EF4-FFF2-40B4-BE49-F238E27FC236}">
                <a16:creationId xmlns:a16="http://schemas.microsoft.com/office/drawing/2014/main" id="{D9E59717-1E87-6542-32EB-80901523A2EF}"/>
              </a:ext>
            </a:extLst>
          </p:cNvPr>
          <p:cNvPicPr>
            <a:picLocks noChangeAspect="1"/>
          </p:cNvPicPr>
          <p:nvPr/>
        </p:nvPicPr>
        <p:blipFill rotWithShape="1">
          <a:blip r:embed="rId2">
            <a:extLst>
              <a:ext uri="{28A0092B-C50C-407E-A947-70E740481C1C}">
                <a14:useLocalDpi xmlns:a14="http://schemas.microsoft.com/office/drawing/2010/main" val="0"/>
              </a:ext>
            </a:extLst>
          </a:blip>
          <a:srcRect t="554"/>
          <a:stretch/>
        </p:blipFill>
        <p:spPr>
          <a:xfrm>
            <a:off x="7077969" y="125931"/>
            <a:ext cx="4975297" cy="3180049"/>
          </a:xfrm>
          <a:prstGeom prst="rect">
            <a:avLst/>
          </a:prstGeom>
        </p:spPr>
      </p:pic>
      <p:sp>
        <p:nvSpPr>
          <p:cNvPr id="5" name="Rectangle: Rounded Corners 4">
            <a:extLst>
              <a:ext uri="{FF2B5EF4-FFF2-40B4-BE49-F238E27FC236}">
                <a16:creationId xmlns:a16="http://schemas.microsoft.com/office/drawing/2014/main" id="{FC22A523-746C-5775-D98B-4D64EBF8FCB2}"/>
              </a:ext>
            </a:extLst>
          </p:cNvPr>
          <p:cNvSpPr/>
          <p:nvPr/>
        </p:nvSpPr>
        <p:spPr>
          <a:xfrm>
            <a:off x="6959965" y="1644605"/>
            <a:ext cx="2933975" cy="173012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CEA6B6C-1F5C-9828-7AAA-42DC6241C1C1}"/>
              </a:ext>
            </a:extLst>
          </p:cNvPr>
          <p:cNvSpPr/>
          <p:nvPr/>
        </p:nvSpPr>
        <p:spPr>
          <a:xfrm>
            <a:off x="9722901" y="125931"/>
            <a:ext cx="2375900" cy="161845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89350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938</TotalTime>
  <Words>1084</Words>
  <Application>Microsoft Office PowerPoint</Application>
  <PresentationFormat>Widescreen</PresentationFormat>
  <Paragraphs>108</Paragraphs>
  <Slides>23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Cascadia Code Light</vt:lpstr>
      <vt:lpstr>Cascadia Code SemiBold</vt:lpstr>
      <vt:lpstr>Gill Sans MT</vt:lpstr>
      <vt:lpstr>Lato</vt:lpstr>
      <vt:lpstr>Wingdings 2</vt:lpstr>
      <vt:lpstr>Dividend</vt:lpstr>
      <vt:lpstr>Graduate Statistics PSYC 640</vt:lpstr>
      <vt:lpstr>Installing r &amp; R-studio</vt:lpstr>
      <vt:lpstr>Rstudio cloud (posit cloud)</vt:lpstr>
      <vt:lpstr>Customization</vt:lpstr>
      <vt:lpstr>Start with a blank slate</vt:lpstr>
      <vt:lpstr>PowerPoint Presentation</vt:lpstr>
      <vt:lpstr>Rstudio - Console</vt:lpstr>
      <vt:lpstr>RSTUDIO – Console &amp; Environment</vt:lpstr>
      <vt:lpstr>RSTUDIO – Console &amp; Environment</vt:lpstr>
      <vt:lpstr>RSTUDIO – Console &amp; Environment</vt:lpstr>
      <vt:lpstr>Closing rstudio</vt:lpstr>
      <vt:lpstr>Closing rstudio</vt:lpstr>
      <vt:lpstr>Rstudio – Scripts &amp; markdown /  notebook</vt:lpstr>
      <vt:lpstr>Rstudio - notebook</vt:lpstr>
      <vt:lpstr>The Library of R</vt:lpstr>
      <vt:lpstr>The Library of R - install.packages()</vt:lpstr>
      <vt:lpstr>The Library of R - library()</vt:lpstr>
      <vt:lpstr>PowerPoint Presentation</vt:lpstr>
      <vt:lpstr>Putting it all together</vt:lpstr>
      <vt:lpstr>Putting it together - overview</vt:lpstr>
      <vt:lpstr>RSTUDIO – Importing/Reading data</vt:lpstr>
      <vt:lpstr>RSTUDIO – Importing/Reading data</vt:lpstr>
      <vt:lpstr>Wrapping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Statistics PSYC 640</dc:title>
  <dc:creator>Dustin Haraden</dc:creator>
  <cp:lastModifiedBy>Dustin Haraden</cp:lastModifiedBy>
  <cp:revision>37</cp:revision>
  <dcterms:created xsi:type="dcterms:W3CDTF">2023-08-19T18:47:03Z</dcterms:created>
  <dcterms:modified xsi:type="dcterms:W3CDTF">2023-08-30T18:00:54Z</dcterms:modified>
</cp:coreProperties>
</file>